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0"/>
  </p:notesMasterIdLst>
  <p:handoutMasterIdLst>
    <p:handoutMasterId r:id="rId31"/>
  </p:handoutMasterIdLst>
  <p:sldIdLst>
    <p:sldId id="280" r:id="rId2"/>
    <p:sldId id="316" r:id="rId3"/>
    <p:sldId id="315" r:id="rId4"/>
    <p:sldId id="281" r:id="rId5"/>
    <p:sldId id="318" r:id="rId6"/>
    <p:sldId id="321" r:id="rId7"/>
    <p:sldId id="320" r:id="rId8"/>
    <p:sldId id="317" r:id="rId9"/>
    <p:sldId id="314" r:id="rId10"/>
    <p:sldId id="261" r:id="rId11"/>
    <p:sldId id="266" r:id="rId12"/>
    <p:sldId id="303" r:id="rId13"/>
    <p:sldId id="262" r:id="rId14"/>
    <p:sldId id="323" r:id="rId15"/>
    <p:sldId id="324" r:id="rId16"/>
    <p:sldId id="325" r:id="rId17"/>
    <p:sldId id="310" r:id="rId18"/>
    <p:sldId id="313" r:id="rId19"/>
    <p:sldId id="312" r:id="rId20"/>
    <p:sldId id="263" r:id="rId21"/>
    <p:sldId id="322" r:id="rId22"/>
    <p:sldId id="326" r:id="rId23"/>
    <p:sldId id="285" r:id="rId24"/>
    <p:sldId id="290" r:id="rId25"/>
    <p:sldId id="289" r:id="rId26"/>
    <p:sldId id="291" r:id="rId27"/>
    <p:sldId id="327" r:id="rId28"/>
    <p:sldId id="307" r:id="rId2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9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9" autoAdjust="0"/>
    <p:restoredTop sz="42463" autoAdjust="0"/>
  </p:normalViewPr>
  <p:slideViewPr>
    <p:cSldViewPr>
      <p:cViewPr varScale="1">
        <p:scale>
          <a:sx n="49" d="100"/>
          <a:sy n="49" d="100"/>
        </p:scale>
        <p:origin x="3174"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115" d="100"/>
          <a:sy n="115" d="100"/>
        </p:scale>
        <p:origin x="-2346" y="-114"/>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D8604EC3-1172-4678-8CE1-E45D4275332D}" type="datetimeFigureOut">
              <a:rPr lang="en-US" smtClean="0"/>
              <a:t>2/27/2013</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7EFAE5B9-76BA-4E6A-9889-CD3FA99F4D33}" type="slidenum">
              <a:rPr lang="en-US" smtClean="0"/>
              <a:t>‹#›</a:t>
            </a:fld>
            <a:endParaRPr lang="en-US"/>
          </a:p>
        </p:txBody>
      </p:sp>
    </p:spTree>
    <p:extLst>
      <p:ext uri="{BB962C8B-B14F-4D97-AF65-F5344CB8AC3E}">
        <p14:creationId xmlns:p14="http://schemas.microsoft.com/office/powerpoint/2010/main" val="39257599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40E31176-5116-4ACA-8086-2D06BC959424}" type="datetimeFigureOut">
              <a:rPr lang="en-US" smtClean="0"/>
              <a:t>2/27/2013</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351DE770-3004-41DB-8113-4F3244D65EA7}" type="slidenum">
              <a:rPr lang="en-US" smtClean="0"/>
              <a:t>‹#›</a:t>
            </a:fld>
            <a:endParaRPr lang="en-US"/>
          </a:p>
        </p:txBody>
      </p:sp>
    </p:spTree>
    <p:extLst>
      <p:ext uri="{BB962C8B-B14F-4D97-AF65-F5344CB8AC3E}">
        <p14:creationId xmlns:p14="http://schemas.microsoft.com/office/powerpoint/2010/main" val="2208882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commons.wikimedia.org/wiki/File:Long_Water_birds.J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ommons.wikimedia.org/wiki/File:Chocolate_candy_piece.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1</a:t>
            </a:fld>
            <a:endParaRPr lang="en-US"/>
          </a:p>
        </p:txBody>
      </p:sp>
    </p:spTree>
    <p:extLst>
      <p:ext uri="{BB962C8B-B14F-4D97-AF65-F5344CB8AC3E}">
        <p14:creationId xmlns:p14="http://schemas.microsoft.com/office/powerpoint/2010/main" val="1865110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of hands: how many of you have written code that uses threads?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of hands: how many of you have a threading horror story?</a:t>
            </a:r>
          </a:p>
          <a:p>
            <a:endParaRPr lang="en-US" baseline="0" dirty="0" smtClean="0"/>
          </a:p>
          <a:p>
            <a:r>
              <a:rPr lang="en-US" dirty="0" smtClean="0"/>
              <a:t>Yes, threading is hard</a:t>
            </a:r>
            <a:r>
              <a:rPr lang="en-US" baseline="0" dirty="0" smtClean="0"/>
              <a:t>. Even in a managed language it’s hard.  When you’re a kid programmer threading is “totally badass”. A few missing toes and getting calls to troubleshoot production systems on holidays you change your mind.</a:t>
            </a:r>
          </a:p>
          <a:p>
            <a:endParaRPr lang="en-US" baseline="0" dirty="0" smtClean="0"/>
          </a:p>
          <a:p>
            <a:r>
              <a:rPr lang="en-US" baseline="0" dirty="0" smtClean="0"/>
              <a:t>There is an inverse relationship between a developers seniority and their eagerness to take on threading. Or another way: there’s a name for people who are excited to write threaded code– junior developer</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13</a:t>
            </a:fld>
            <a:endParaRPr lang="en-US"/>
          </a:p>
        </p:txBody>
      </p:sp>
    </p:spTree>
    <p:extLst>
      <p:ext uri="{BB962C8B-B14F-4D97-AF65-F5344CB8AC3E}">
        <p14:creationId xmlns:p14="http://schemas.microsoft.com/office/powerpoint/2010/main" val="3176031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14</a:t>
            </a:fld>
            <a:endParaRPr lang="en-US"/>
          </a:p>
        </p:txBody>
      </p:sp>
    </p:spTree>
    <p:extLst>
      <p:ext uri="{BB962C8B-B14F-4D97-AF65-F5344CB8AC3E}">
        <p14:creationId xmlns:p14="http://schemas.microsoft.com/office/powerpoint/2010/main" val="88395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what does Erlang do to for concurrency? </a:t>
            </a:r>
          </a:p>
          <a:p>
            <a:endParaRPr lang="en-US" baseline="0" dirty="0" smtClean="0"/>
          </a:p>
          <a:p>
            <a:r>
              <a:rPr lang="en-US" baseline="0" dirty="0" smtClean="0"/>
              <a:t>In Erlang there is no concept of a thread. You write your code as simple sequential code. When you want to have something run concurrently you spawn a process and send messages to that process. </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16</a:t>
            </a:fld>
            <a:endParaRPr lang="en-US"/>
          </a:p>
        </p:txBody>
      </p:sp>
    </p:spTree>
    <p:extLst>
      <p:ext uri="{BB962C8B-B14F-4D97-AF65-F5344CB8AC3E}">
        <p14:creationId xmlns:p14="http://schemas.microsoft.com/office/powerpoint/2010/main" val="3230894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 Erlang process is not the same thing as a Windows or Linux process. No relation and no relation to a thread either. In fact an Erlang process is much lighter than either. An Erlang process weighs 933 bytes and a .NET thread in the 4.0 framework weighs 1 megabyte. 1,000 versus 1,000,000.  These are different beasts entirely. The amount of RAM allocated isn’t even the biggest part. When you have two threads and you switch context there are 10s of thousands of CPU operations that have to happen. The OS only knows so much about what your doing and has to do a lot of housekeeping. </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17</a:t>
            </a:fld>
            <a:endParaRPr lang="en-US"/>
          </a:p>
        </p:txBody>
      </p:sp>
    </p:spTree>
    <p:extLst>
      <p:ext uri="{BB962C8B-B14F-4D97-AF65-F5344CB8AC3E}">
        <p14:creationId xmlns:p14="http://schemas.microsoft.com/office/powerpoint/2010/main" val="238932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a deep dive, internally Erlang uses a concept called reductions. So imagine you have 100 processes and 4 cores. </a:t>
            </a:r>
          </a:p>
          <a:p>
            <a:endParaRPr lang="en-US" baseline="0" dirty="0" smtClean="0"/>
          </a:p>
          <a:p>
            <a:r>
              <a:rPr lang="en-US" baseline="0" dirty="0" smtClean="0"/>
              <a:t>Each process has it’s own heap and its own garbage collector. There is no shared memory between processes. Processes use copy-only message passing.</a:t>
            </a:r>
          </a:p>
          <a:p>
            <a:endParaRPr lang="en-US" baseline="0" dirty="0" smtClean="0"/>
          </a:p>
          <a:p>
            <a:r>
              <a:rPr lang="en-US" baseline="0" dirty="0" smtClean="0"/>
              <a:t>Fire up a thousand threads in .NET and see what happens. In Erlang threads are very cheap. You can fire up a million and have them do stuff and shutdown in a second.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18</a:t>
            </a:fld>
            <a:endParaRPr lang="en-US"/>
          </a:p>
        </p:txBody>
      </p:sp>
    </p:spTree>
    <p:extLst>
      <p:ext uri="{BB962C8B-B14F-4D97-AF65-F5344CB8AC3E}">
        <p14:creationId xmlns:p14="http://schemas.microsoft.com/office/powerpoint/2010/main" val="3096772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http://commons.wikimedia.org/wiki/File:Long_Water_birds.JPG</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20</a:t>
            </a:fld>
            <a:endParaRPr lang="en-US"/>
          </a:p>
        </p:txBody>
      </p:sp>
    </p:spTree>
    <p:extLst>
      <p:ext uri="{BB962C8B-B14F-4D97-AF65-F5344CB8AC3E}">
        <p14:creationId xmlns:p14="http://schemas.microsoft.com/office/powerpoint/2010/main" val="3176031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21</a:t>
            </a:fld>
            <a:endParaRPr lang="en-US"/>
          </a:p>
        </p:txBody>
      </p:sp>
    </p:spTree>
    <p:extLst>
      <p:ext uri="{BB962C8B-B14F-4D97-AF65-F5344CB8AC3E}">
        <p14:creationId xmlns:p14="http://schemas.microsoft.com/office/powerpoint/2010/main" val="190242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22</a:t>
            </a:fld>
            <a:endParaRPr lang="en-US"/>
          </a:p>
        </p:txBody>
      </p:sp>
    </p:spTree>
    <p:extLst>
      <p:ext uri="{BB962C8B-B14F-4D97-AF65-F5344CB8AC3E}">
        <p14:creationId xmlns:p14="http://schemas.microsoft.com/office/powerpoint/2010/main" val="140090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26</a:t>
            </a:fld>
            <a:endParaRPr lang="en-US"/>
          </a:p>
        </p:txBody>
      </p:sp>
    </p:spTree>
    <p:extLst>
      <p:ext uri="{BB962C8B-B14F-4D97-AF65-F5344CB8AC3E}">
        <p14:creationId xmlns:p14="http://schemas.microsoft.com/office/powerpoint/2010/main" val="18182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is Erlang? When people</a:t>
            </a:r>
            <a:r>
              <a:rPr lang="en-US" baseline="0" dirty="0" smtClean="0"/>
              <a:t> say Erlang they mean three things combined.</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4</a:t>
            </a:fld>
            <a:endParaRPr lang="en-US"/>
          </a:p>
        </p:txBody>
      </p:sp>
    </p:spTree>
    <p:extLst>
      <p:ext uri="{BB962C8B-B14F-4D97-AF65-F5344CB8AC3E}">
        <p14:creationId xmlns:p14="http://schemas.microsoft.com/office/powerpoint/2010/main" val="381335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there’s the language.</a:t>
            </a:r>
            <a:r>
              <a:rPr lang="en-US" baseline="0" dirty="0" smtClean="0"/>
              <a:t> It’s an interesting language (I would say a beautiful one, others may disagree). Erlang is a functional programming language and grew out of Prolog. It doesn’t look much like Lisp, C, BASIC or really anything else, and this really puts some people off. The Prolog roots give it some superpowers though (like amazing pattern matching goodness), but overall it’s just a language. C# a language, Erlang a language.</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5</a:t>
            </a:fld>
            <a:endParaRPr lang="en-US"/>
          </a:p>
        </p:txBody>
      </p:sp>
    </p:spTree>
    <p:extLst>
      <p:ext uri="{BB962C8B-B14F-4D97-AF65-F5344CB8AC3E}">
        <p14:creationId xmlns:p14="http://schemas.microsoft.com/office/powerpoint/2010/main" val="158536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there’s OTP (the Open Telecom Platform) which you could say is analogous to the .NET framework, plus design patterns, plus guidance from characters like Uncle Bob.</a:t>
            </a:r>
          </a:p>
        </p:txBody>
      </p:sp>
      <p:sp>
        <p:nvSpPr>
          <p:cNvPr id="4" name="Slide Number Placeholder 3"/>
          <p:cNvSpPr>
            <a:spLocks noGrp="1"/>
          </p:cNvSpPr>
          <p:nvPr>
            <p:ph type="sldNum" sz="quarter" idx="10"/>
          </p:nvPr>
        </p:nvSpPr>
        <p:spPr/>
        <p:txBody>
          <a:bodyPr/>
          <a:lstStyle/>
          <a:p>
            <a:fld id="{351DE770-3004-41DB-8113-4F3244D65EA7}" type="slidenum">
              <a:rPr lang="en-US" smtClean="0"/>
              <a:t>6</a:t>
            </a:fld>
            <a:endParaRPr lang="en-US"/>
          </a:p>
        </p:txBody>
      </p:sp>
    </p:spTree>
    <p:extLst>
      <p:ext uri="{BB962C8B-B14F-4D97-AF65-F5344CB8AC3E}">
        <p14:creationId xmlns:p14="http://schemas.microsoft.com/office/powerpoint/2010/main" val="385451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smtClean="0"/>
              <a:t>commons.wikimedia.org/wiki/File:Forge_mp3h3666.jpg</a:t>
            </a:r>
          </a:p>
          <a:p>
            <a:endParaRPr lang="en-US" dirty="0" smtClean="0"/>
          </a:p>
          <a:p>
            <a:endParaRPr lang="en-US" baseline="0" dirty="0" smtClean="0"/>
          </a:p>
          <a:p>
            <a:r>
              <a:rPr lang="en-US" baseline="0" dirty="0" smtClean="0"/>
              <a:t>The third part the Erlang Runtime System is the tricky bit and it took me years to realize what it really is. I assumed its analogue would be the CLR or for Java developers the JVM, but that’s not quite it. In many ways the Erlang Runtime System is more like an Operating System than a language runtime. </a:t>
            </a:r>
          </a:p>
          <a:p>
            <a:endParaRPr lang="en-US" baseline="0" dirty="0" smtClean="0"/>
          </a:p>
          <a:p>
            <a:r>
              <a:rPr lang="en-US" baseline="0" dirty="0" smtClean="0"/>
              <a:t>I realize this is an odd thing to say, and later in the talk I will refer back to this as we hit specifics.</a:t>
            </a:r>
          </a:p>
          <a:p>
            <a:endParaRPr lang="en-US" baseline="0" dirty="0" smtClean="0"/>
          </a:p>
          <a:p>
            <a:r>
              <a:rPr lang="en-US" baseline="0" dirty="0" smtClean="0"/>
              <a:t>Think about writing a general purpose OS– it would have to support running video games, word processors, web servers, and a hundred programming languages. People would expect to be able to multi-task across these heterogeneous apps.  It would be a hard job. </a:t>
            </a:r>
          </a:p>
          <a:p>
            <a:endParaRPr lang="en-US" baseline="0" dirty="0" smtClean="0"/>
          </a:p>
          <a:p>
            <a:r>
              <a:rPr lang="en-US" baseline="0" dirty="0" smtClean="0"/>
              <a:t>Now imagine you were going to write an operating system that was built to run a single language. Imagine your OS had a crystal clear goal of supporting reliable concurrent distributed systems and anything else was secondary. Imagine as part of the bargain your OS could place any constraint or restriction and could even shape the language in any way needed to ensure the goal of reliable, concurrent, distributed systems.</a:t>
            </a:r>
          </a:p>
          <a:p>
            <a:endParaRPr lang="en-US" baseline="0" dirty="0" smtClean="0"/>
          </a:p>
          <a:p>
            <a:r>
              <a:rPr lang="en-US" baseline="0" dirty="0" smtClean="0"/>
              <a:t>Still not easy, but history show it was doable. </a:t>
            </a:r>
          </a:p>
          <a:p>
            <a:endParaRPr lang="en-US" baseline="0" dirty="0" smtClean="0"/>
          </a:p>
          <a:p>
            <a:r>
              <a:rPr lang="en-US" baseline="0" dirty="0" smtClean="0"/>
              <a:t>Most runtimes create a thin layer over the underlying OS to expose things like file IO, threading, network sockets, etc. With Erlang the distance between your code and the underlying OS varies greatly. File IO is pretty close to the metal. With concurrency, your code is on a different planet than the underlying OS.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7</a:t>
            </a:fld>
            <a:endParaRPr lang="en-US"/>
          </a:p>
        </p:txBody>
      </p:sp>
    </p:spTree>
    <p:extLst>
      <p:ext uri="{BB962C8B-B14F-4D97-AF65-F5344CB8AC3E}">
        <p14:creationId xmlns:p14="http://schemas.microsoft.com/office/powerpoint/2010/main" val="3431446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9</a:t>
            </a:fld>
            <a:endParaRPr lang="en-US"/>
          </a:p>
        </p:txBody>
      </p:sp>
    </p:spTree>
    <p:extLst>
      <p:ext uri="{BB962C8B-B14F-4D97-AF65-F5344CB8AC3E}">
        <p14:creationId xmlns:p14="http://schemas.microsoft.com/office/powerpoint/2010/main" val="102077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 PC, I’m a Mac, I’m </a:t>
            </a:r>
            <a:r>
              <a:rPr lang="en-US" dirty="0" err="1" smtClean="0"/>
              <a:t>Hagrid’s</a:t>
            </a:r>
            <a:r>
              <a:rPr lang="en-US" dirty="0" smtClean="0"/>
              <a:t> half-brother Richard Stallman</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10</a:t>
            </a:fld>
            <a:endParaRPr lang="en-US"/>
          </a:p>
        </p:txBody>
      </p:sp>
    </p:spTree>
    <p:extLst>
      <p:ext uri="{BB962C8B-B14F-4D97-AF65-F5344CB8AC3E}">
        <p14:creationId xmlns:p14="http://schemas.microsoft.com/office/powerpoint/2010/main" val="3176031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Erlang</a:t>
            </a:r>
            <a:r>
              <a:rPr lang="en-US" baseline="0" dirty="0" smtClean="0"/>
              <a:t> was built and first proven at the Swedish Telecom giant, Ericsson. It’s a crazy thing to say “Let’s build a language”, but at Ericsson they were faced with an enormous problem of coding the digital asynchronous transfer mode switch which became the AXD301. </a:t>
            </a:r>
          </a:p>
          <a:p>
            <a:endParaRPr lang="en-US" baseline="0" dirty="0" smtClean="0"/>
          </a:p>
          <a:p>
            <a:r>
              <a:rPr lang="en-US" baseline="0" dirty="0" smtClean="0"/>
              <a:t>T-Mobile SMS</a:t>
            </a:r>
          </a:p>
          <a:p>
            <a:r>
              <a:rPr lang="en-US" baseline="0" dirty="0" smtClean="0"/>
              <a:t>Amazon </a:t>
            </a:r>
            <a:r>
              <a:rPr lang="en-US" baseline="0" dirty="0" err="1" smtClean="0"/>
              <a:t>SimpleDB</a:t>
            </a:r>
            <a:endParaRPr lang="en-US" baseline="0" dirty="0" smtClean="0"/>
          </a:p>
          <a:p>
            <a:r>
              <a:rPr lang="en-US" dirty="0" smtClean="0"/>
              <a:t>Facebook chat</a:t>
            </a:r>
          </a:p>
          <a:p>
            <a:r>
              <a:rPr lang="en-US" dirty="0" err="1" smtClean="0"/>
              <a:t>CouchDB</a:t>
            </a:r>
            <a:endParaRPr lang="en-US" dirty="0" smtClean="0"/>
          </a:p>
          <a:p>
            <a:r>
              <a:rPr lang="en-US" dirty="0" err="1" smtClean="0"/>
              <a:t>RabbitMQ</a:t>
            </a:r>
            <a:endParaRPr lang="en-US" dirty="0" smtClean="0"/>
          </a:p>
          <a:p>
            <a:r>
              <a:rPr lang="en-US" dirty="0" err="1" smtClean="0"/>
              <a:t>Github</a:t>
            </a:r>
            <a:endParaRPr lang="en-US" dirty="0" smtClean="0"/>
          </a:p>
          <a:p>
            <a:r>
              <a:rPr lang="en-US" dirty="0" err="1" smtClean="0"/>
              <a:t>Riak</a:t>
            </a:r>
            <a:endParaRPr lang="en-US" dirty="0" smtClean="0"/>
          </a:p>
          <a:p>
            <a:endParaRPr lang="en-US" dirty="0" smtClean="0"/>
          </a:p>
          <a:p>
            <a:r>
              <a:rPr lang="en-US" dirty="0" smtClean="0"/>
              <a:t>And it was proven to me in Norway</a:t>
            </a:r>
            <a:r>
              <a:rPr lang="en-US" baseline="0" dirty="0" smtClean="0"/>
              <a:t> in the summer of 2007.  Through crazy good fortune and a series of referrals I was picked to help lead an architectural risk assessment for a large oil services company in Oslo. We were reviewing a massively complex system (20 million lines of C++ and C#). Over a six week period, we were tasked with interviewing a dozen or so architects that oversaw the various subsystems. The idea was to aggregate the greatest risks perceived by each team and help provided perspective. I’ve never seen a company with better talent and resources, but with that much code they had some real problems. In some cases inheritance hierarchies 8 levels deep had gridlocked maintenance, in other areas there were event storms, all sorts of OO smells.</a:t>
            </a:r>
          </a:p>
          <a:p>
            <a:endParaRPr lang="en-US" baseline="0" dirty="0" smtClean="0"/>
          </a:p>
          <a:p>
            <a:r>
              <a:rPr lang="en-US" baseline="0" dirty="0" smtClean="0"/>
              <a:t>Of these subsystems we noticed one project wasn’t represented. We asked about it and it was a </a:t>
            </a:r>
            <a:r>
              <a:rPr lang="en-US" baseline="0" dirty="0" err="1" smtClean="0"/>
              <a:t>doozie</a:t>
            </a:r>
            <a:r>
              <a:rPr lang="en-US" baseline="0" dirty="0" smtClean="0"/>
              <a:t> that did hardcore computation. We asked who we could talk to from that team, and they said it could be arranged, but it was probably unnecessary. That subsystem had been running constantly for 4 year with zero downtime. It was viewed as a zero risk subsystem. I was stunned.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t>11</a:t>
            </a:fld>
            <a:endParaRPr lang="en-US"/>
          </a:p>
        </p:txBody>
      </p:sp>
    </p:spTree>
    <p:extLst>
      <p:ext uri="{BB962C8B-B14F-4D97-AF65-F5344CB8AC3E}">
        <p14:creationId xmlns:p14="http://schemas.microsoft.com/office/powerpoint/2010/main" val="2567568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http://commons.wikimedia.org/wiki/File:Chocolate_candy_piece.jpg</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12</a:t>
            </a:fld>
            <a:endParaRPr lang="en-US"/>
          </a:p>
        </p:txBody>
      </p:sp>
    </p:spTree>
    <p:extLst>
      <p:ext uri="{BB962C8B-B14F-4D97-AF65-F5344CB8AC3E}">
        <p14:creationId xmlns:p14="http://schemas.microsoft.com/office/powerpoint/2010/main" val="864704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t>2/27/2013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14443676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t>2/27/2013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2785584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t>2/27/2013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95173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3C08A6-D9D8-4259-9739-79376FFA6951}" type="datetimeFigureOut">
              <a:rPr lang="en-US" smtClean="0"/>
              <a:t>2/27/2013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1017973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3C08A6-D9D8-4259-9739-79376FFA6951}" type="datetimeFigureOut">
              <a:rPr lang="en-US" smtClean="0"/>
              <a:t>2/27/2013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33209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3C08A6-D9D8-4259-9739-79376FFA6951}" type="datetimeFigureOut">
              <a:rPr lang="en-US" smtClean="0"/>
              <a:t>2/27/2013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140248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3C08A6-D9D8-4259-9739-79376FFA6951}" type="datetimeFigureOut">
              <a:rPr lang="en-US" smtClean="0"/>
              <a:t>2/27/2013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299844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3C08A6-D9D8-4259-9739-79376FFA6951}" type="datetimeFigureOut">
              <a:rPr lang="en-US" smtClean="0"/>
              <a:t>2/27/2013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271669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C08A6-D9D8-4259-9739-79376FFA6951}" type="datetimeFigureOut">
              <a:rPr lang="en-US" smtClean="0"/>
              <a:t>2/27/2013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347738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t>2/27/2013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2549315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3C08A6-D9D8-4259-9739-79376FFA6951}" type="datetimeFigureOut">
              <a:rPr lang="en-US" smtClean="0"/>
              <a:t>2/27/2013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B80AD0-C584-41AE-9BCD-167552D4D4AF}" type="slidenum">
              <a:rPr lang="en-US" smtClean="0"/>
              <a:t>‹#›</a:t>
            </a:fld>
            <a:endParaRPr lang="en-US"/>
          </a:p>
        </p:txBody>
      </p:sp>
    </p:spTree>
    <p:extLst>
      <p:ext uri="{BB962C8B-B14F-4D97-AF65-F5344CB8AC3E}">
        <p14:creationId xmlns:p14="http://schemas.microsoft.com/office/powerpoint/2010/main" val="2698302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C08A6-D9D8-4259-9739-79376FFA6951}" type="datetimeFigureOut">
              <a:rPr lang="en-US" smtClean="0"/>
              <a:t>2/27/2013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80AD0-C584-41AE-9BCD-167552D4D4AF}" type="slidenum">
              <a:rPr lang="en-US" smtClean="0"/>
              <a:t>‹#›</a:t>
            </a:fld>
            <a:endParaRPr lang="en-US"/>
          </a:p>
        </p:txBody>
      </p:sp>
    </p:spTree>
    <p:extLst>
      <p:ext uri="{BB962C8B-B14F-4D97-AF65-F5344CB8AC3E}">
        <p14:creationId xmlns:p14="http://schemas.microsoft.com/office/powerpoint/2010/main" val="2678680359"/>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notesSlide" Target="../notesSlides/notesSlide8.xml"/><Relationship Id="rId7" Type="http://schemas.openxmlformats.org/officeDocument/2006/relationships/image" Target="../media/image13.gif"/><Relationship Id="rId12" Type="http://schemas.openxmlformats.org/officeDocument/2006/relationships/image" Target="../media/image18.png"/><Relationship Id="rId17" Type="http://schemas.openxmlformats.org/officeDocument/2006/relationships/image" Target="../media/image23.jpeg"/><Relationship Id="rId2" Type="http://schemas.openxmlformats.org/officeDocument/2006/relationships/slideLayout" Target="../slideLayouts/slideLayout7.xml"/><Relationship Id="rId16" Type="http://schemas.openxmlformats.org/officeDocument/2006/relationships/image" Target="../media/image22.png"/><Relationship Id="rId1" Type="http://schemas.openxmlformats.org/officeDocument/2006/relationships/tags" Target="../tags/tag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86200"/>
            <a:ext cx="9144000" cy="2990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400050" y="4267200"/>
            <a:ext cx="3028950" cy="14954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2400" dirty="0" smtClean="0">
                <a:solidFill>
                  <a:schemeClr val="bg1">
                    <a:lumMod val="85000"/>
                  </a:schemeClr>
                </a:solidFill>
              </a:rPr>
              <a:t>presented by</a:t>
            </a:r>
            <a:r>
              <a:rPr lang="en-US" sz="3600" dirty="0" smtClean="0">
                <a:solidFill>
                  <a:schemeClr val="bg1">
                    <a:lumMod val="85000"/>
                  </a:schemeClr>
                </a:solidFill>
              </a:rPr>
              <a:t/>
            </a:r>
            <a:br>
              <a:rPr lang="en-US" sz="3600" dirty="0" smtClean="0">
                <a:solidFill>
                  <a:schemeClr val="bg1">
                    <a:lumMod val="85000"/>
                  </a:schemeClr>
                </a:solidFill>
              </a:rPr>
            </a:br>
            <a:r>
              <a:rPr lang="en-US" sz="3600" dirty="0" smtClean="0">
                <a:solidFill>
                  <a:schemeClr val="bg1">
                    <a:lumMod val="85000"/>
                  </a:schemeClr>
                </a:solidFill>
              </a:rPr>
              <a:t>Bryan Hunter</a:t>
            </a:r>
            <a:r>
              <a:rPr lang="en-US" sz="1200" dirty="0">
                <a:solidFill>
                  <a:schemeClr val="bg1">
                    <a:lumMod val="85000"/>
                  </a:schemeClr>
                </a:solidFill>
              </a:rPr>
              <a:t/>
            </a:r>
            <a:br>
              <a:rPr lang="en-US" sz="1200" dirty="0">
                <a:solidFill>
                  <a:schemeClr val="bg1">
                    <a:lumMod val="85000"/>
                  </a:schemeClr>
                </a:solidFill>
              </a:rPr>
            </a:br>
            <a:r>
              <a:rPr lang="en-US" sz="2000" dirty="0" smtClean="0">
                <a:solidFill>
                  <a:schemeClr val="bg1">
                    <a:lumMod val="85000"/>
                  </a:schemeClr>
                </a:solidFill>
              </a:rPr>
              <a:t>Firefly Logic</a:t>
            </a:r>
            <a:endParaRPr lang="en-US" sz="1400" dirty="0">
              <a:solidFill>
                <a:schemeClr val="bg1">
                  <a:lumMod val="85000"/>
                </a:schemeClr>
              </a:solidFill>
            </a:endParaRPr>
          </a:p>
        </p:txBody>
      </p:sp>
      <p:sp>
        <p:nvSpPr>
          <p:cNvPr id="9" name="Subtitle 2"/>
          <p:cNvSpPr txBox="1">
            <a:spLocks/>
          </p:cNvSpPr>
          <p:nvPr/>
        </p:nvSpPr>
        <p:spPr>
          <a:xfrm>
            <a:off x="5486400" y="4263146"/>
            <a:ext cx="3352800" cy="22098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800" dirty="0">
                <a:solidFill>
                  <a:prstClr val="white">
                    <a:lumMod val="95000"/>
                  </a:prstClr>
                </a:solidFill>
              </a:rPr>
              <a:t>Twitter</a:t>
            </a:r>
            <a:r>
              <a:rPr lang="en-US" sz="2800" dirty="0">
                <a:solidFill>
                  <a:prstClr val="white">
                    <a:lumMod val="95000"/>
                  </a:prstClr>
                </a:solidFill>
              </a:rPr>
              <a:t/>
            </a:r>
            <a:br>
              <a:rPr lang="en-US" sz="2800" dirty="0">
                <a:solidFill>
                  <a:prstClr val="white">
                    <a:lumMod val="95000"/>
                  </a:prstClr>
                </a:solidFill>
              </a:rPr>
            </a:br>
            <a:r>
              <a:rPr lang="en-US" sz="2400" dirty="0" smtClean="0">
                <a:solidFill>
                  <a:prstClr val="white">
                    <a:lumMod val="95000"/>
                  </a:prstClr>
                </a:solidFill>
              </a:rPr>
              <a:t>#mvp13 </a:t>
            </a:r>
            <a:r>
              <a:rPr lang="en-US" sz="2400" dirty="0">
                <a:solidFill>
                  <a:prstClr val="white">
                    <a:lumMod val="95000"/>
                  </a:prstClr>
                </a:solidFill>
              </a:rPr>
              <a:t>#</a:t>
            </a:r>
            <a:r>
              <a:rPr lang="en-US" sz="2400" dirty="0" err="1">
                <a:solidFill>
                  <a:prstClr val="white">
                    <a:lumMod val="95000"/>
                  </a:prstClr>
                </a:solidFill>
              </a:rPr>
              <a:t>erlang</a:t>
            </a:r>
            <a:endParaRPr lang="en-US" sz="2400" dirty="0">
              <a:solidFill>
                <a:prstClr val="white">
                  <a:lumMod val="95000"/>
                </a:prstClr>
              </a:solidFill>
            </a:endParaRPr>
          </a:p>
          <a:p>
            <a:pPr algn="r"/>
            <a:r>
              <a:rPr lang="en-US" sz="2400" dirty="0">
                <a:solidFill>
                  <a:prstClr val="white">
                    <a:lumMod val="95000"/>
                  </a:prstClr>
                </a:solidFill>
              </a:rPr>
              <a:t>@</a:t>
            </a:r>
            <a:r>
              <a:rPr lang="en-US" sz="2400" dirty="0" err="1">
                <a:solidFill>
                  <a:prstClr val="white">
                    <a:lumMod val="95000"/>
                  </a:prstClr>
                </a:solidFill>
              </a:rPr>
              <a:t>bryan_hunter</a:t>
            </a:r>
            <a:endParaRPr lang="en-US" sz="2400" dirty="0">
              <a:solidFill>
                <a:prstClr val="white">
                  <a:lumMod val="95000"/>
                </a:prstClr>
              </a:solidFill>
            </a:endParaRPr>
          </a:p>
          <a:p>
            <a:pPr algn="r"/>
            <a:r>
              <a:rPr lang="en-US" sz="2400" dirty="0">
                <a:solidFill>
                  <a:prstClr val="white">
                    <a:lumMod val="95000"/>
                  </a:prstClr>
                </a:solidFill>
              </a:rPr>
              <a:t>@</a:t>
            </a:r>
            <a:r>
              <a:rPr lang="en-US" sz="2400" dirty="0" err="1">
                <a:solidFill>
                  <a:prstClr val="white">
                    <a:lumMod val="95000"/>
                  </a:prstClr>
                </a:solidFill>
              </a:rPr>
              <a:t>fireflylogic</a:t>
            </a:r>
            <a:endParaRPr lang="en-US" sz="2400" dirty="0">
              <a:solidFill>
                <a:prstClr val="white">
                  <a:lumMod val="95000"/>
                </a:prstClr>
              </a:solidFill>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2843" y="4498890"/>
            <a:ext cx="1738313"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ile:Erlang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411" y="762000"/>
            <a:ext cx="2241176" cy="1905000"/>
          </a:xfrm>
          <a:prstGeom prst="rect">
            <a:avLst/>
          </a:prstGeom>
          <a:solidFill>
            <a:schemeClr val="bg1"/>
          </a:solidFill>
        </p:spPr>
      </p:pic>
      <p:pic>
        <p:nvPicPr>
          <p:cNvPr id="2" name="Picture 2" descr="C:\Users\bryanhunter\Documents\Archive\2011.12.02\mv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5915026"/>
            <a:ext cx="1589404" cy="6443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reshBrewedCod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09311" y="5915025"/>
            <a:ext cx="662489" cy="6624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26717" y="2204108"/>
            <a:ext cx="4591050" cy="1077218"/>
          </a:xfrm>
          <a:prstGeom prst="rect">
            <a:avLst/>
          </a:prstGeom>
          <a:noFill/>
        </p:spPr>
        <p:txBody>
          <a:bodyPr wrap="square" rtlCol="0">
            <a:spAutoFit/>
          </a:bodyPr>
          <a:lstStyle/>
          <a:p>
            <a:r>
              <a:rPr lang="en-US" sz="3200" b="1" dirty="0" smtClean="0"/>
              <a:t>Intro to</a:t>
            </a:r>
          </a:p>
          <a:p>
            <a:r>
              <a:rPr lang="en-US" sz="3200" b="1" dirty="0" smtClean="0"/>
              <a:t>for </a:t>
            </a:r>
            <a:r>
              <a:rPr lang="en-US" sz="3200" b="1" dirty="0"/>
              <a:t>the language </a:t>
            </a:r>
            <a:r>
              <a:rPr lang="en-US" sz="3200" b="1" dirty="0" smtClean="0"/>
              <a:t>MVP</a:t>
            </a:r>
            <a:endParaRPr lang="en-US" sz="3200" b="1" dirty="0"/>
          </a:p>
        </p:txBody>
      </p:sp>
    </p:spTree>
    <p:extLst>
      <p:ext uri="{BB962C8B-B14F-4D97-AF65-F5344CB8AC3E}">
        <p14:creationId xmlns:p14="http://schemas.microsoft.com/office/powerpoint/2010/main" val="2108390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yanhunter\Desktop\ImaMacImaPcIma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 y="1219200"/>
            <a:ext cx="9143999" cy="5166359"/>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p:cNvSpPr/>
          <p:nvPr/>
        </p:nvSpPr>
        <p:spPr>
          <a:xfrm>
            <a:off x="1524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Erlang</a:t>
            </a:r>
            <a:endParaRPr lang="en-US" b="1" dirty="0"/>
          </a:p>
        </p:txBody>
      </p:sp>
      <p:sp>
        <p:nvSpPr>
          <p:cNvPr id="11" name="Oval Callout 10"/>
          <p:cNvSpPr/>
          <p:nvPr/>
        </p:nvSpPr>
        <p:spPr>
          <a:xfrm>
            <a:off x="3810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Erlang</a:t>
            </a:r>
            <a:endParaRPr lang="en-US" b="1" dirty="0"/>
          </a:p>
        </p:txBody>
      </p:sp>
      <p:sp>
        <p:nvSpPr>
          <p:cNvPr id="12" name="Oval Callout 11"/>
          <p:cNvSpPr/>
          <p:nvPr/>
        </p:nvSpPr>
        <p:spPr>
          <a:xfrm>
            <a:off x="6248400" y="8382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Erlang</a:t>
            </a:r>
            <a:endParaRPr lang="en-US" b="1" dirty="0"/>
          </a:p>
        </p:txBody>
      </p:sp>
      <p:sp>
        <p:nvSpPr>
          <p:cNvPr id="6" name="TextBox 5"/>
          <p:cNvSpPr txBox="1"/>
          <p:nvPr/>
        </p:nvSpPr>
        <p:spPr>
          <a:xfrm>
            <a:off x="228600" y="6248400"/>
            <a:ext cx="8686800" cy="461665"/>
          </a:xfrm>
          <a:prstGeom prst="rect">
            <a:avLst/>
          </a:prstGeom>
          <a:noFill/>
        </p:spPr>
        <p:txBody>
          <a:bodyPr wrap="square" rtlCol="0">
            <a:spAutoFit/>
          </a:bodyPr>
          <a:lstStyle/>
          <a:p>
            <a:r>
              <a:rPr lang="en-US" sz="2400" dirty="0" smtClean="0">
                <a:solidFill>
                  <a:schemeClr val="tx1">
                    <a:lumMod val="50000"/>
                    <a:lumOff val="50000"/>
                  </a:schemeClr>
                </a:solidFill>
              </a:rPr>
              <a:t>Why -&gt; Erlang is cross-platform</a:t>
            </a:r>
            <a:endParaRPr lang="en-US" sz="2400" dirty="0">
              <a:solidFill>
                <a:schemeClr val="tx1">
                  <a:lumMod val="50000"/>
                  <a:lumOff val="50000"/>
                </a:schemeClr>
              </a:solidFill>
            </a:endParaRPr>
          </a:p>
        </p:txBody>
      </p:sp>
    </p:spTree>
    <p:extLst>
      <p:ext uri="{BB962C8B-B14F-4D97-AF65-F5344CB8AC3E}">
        <p14:creationId xmlns:p14="http://schemas.microsoft.com/office/powerpoint/2010/main" val="1395344689"/>
      </p:ext>
    </p:extLst>
  </p:cSld>
  <p:clrMapOvr>
    <a:masterClrMapping/>
  </p:clrMapOvr>
  <mc:AlternateContent xmlns:mc="http://schemas.openxmlformats.org/markup-compatibility/2006" xmlns:p14="http://schemas.microsoft.com/office/powerpoint/2010/main">
    <mc:Choice Requires="p14">
      <p:transition spd="slow" p14:dur="2000" advTm="139093"/>
    </mc:Choice>
    <mc:Fallback xmlns="">
      <p:transition spd="slow" advTm="13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grpId="0"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28600" y="6248400"/>
            <a:ext cx="8686800" cy="461665"/>
          </a:xfrm>
          <a:prstGeom prst="rect">
            <a:avLst/>
          </a:prstGeom>
          <a:noFill/>
        </p:spPr>
        <p:txBody>
          <a:bodyPr wrap="square" rtlCol="0">
            <a:spAutoFit/>
          </a:bodyPr>
          <a:lstStyle/>
          <a:p>
            <a:r>
              <a:rPr lang="en-US" sz="2400" dirty="0" smtClean="0">
                <a:solidFill>
                  <a:schemeClr val="tx1">
                    <a:lumMod val="50000"/>
                    <a:lumOff val="50000"/>
                  </a:schemeClr>
                </a:solidFill>
              </a:rPr>
              <a:t>Why -&gt; Erlang is proven</a:t>
            </a:r>
            <a:endParaRPr lang="en-US" sz="2400" dirty="0">
              <a:solidFill>
                <a:schemeClr val="tx1">
                  <a:lumMod val="50000"/>
                  <a:lumOff val="50000"/>
                </a:schemeClr>
              </a:solidFill>
            </a:endParaRPr>
          </a:p>
        </p:txBody>
      </p:sp>
      <p:sp>
        <p:nvSpPr>
          <p:cNvPr id="23" name="Rectangle 22"/>
          <p:cNvSpPr/>
          <p:nvPr/>
        </p:nvSpPr>
        <p:spPr>
          <a:xfrm>
            <a:off x="381001" y="3250886"/>
            <a:ext cx="3889293" cy="2713409"/>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File:Erlang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734" y="3819273"/>
            <a:ext cx="2199826" cy="1781303"/>
          </a:xfrm>
          <a:prstGeom prst="rect">
            <a:avLst/>
          </a:prstGeom>
          <a:solidFill>
            <a:schemeClr val="bg1"/>
          </a:solidFill>
          <a:ln cmpd="sng">
            <a:noFill/>
          </a:ln>
        </p:spPr>
      </p:pic>
      <p:pic>
        <p:nvPicPr>
          <p:cNvPr id="33" name="Picture 2" descr="http://whiskerino.org/2009/_img/beards/2009/376/_img/376_111609_l.jpg?c=1919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503424"/>
            <a:ext cx="4691850" cy="32877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aceboo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606" y="838200"/>
            <a:ext cx="803794" cy="8037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528" y="619124"/>
            <a:ext cx="2080317" cy="3962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Mobile logo.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528" y="1190625"/>
            <a:ext cx="19050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0050" y="697982"/>
            <a:ext cx="1062794" cy="9440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abbitMQ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62637" y="2948692"/>
            <a:ext cx="1905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sv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1447" y="4414648"/>
            <a:ext cx="1333500" cy="590551"/>
          </a:xfrm>
          <a:prstGeom prst="rect">
            <a:avLst/>
          </a:prstGeom>
          <a:solidFill>
            <a:schemeClr val="bg1"/>
          </a:solidFill>
        </p:spPr>
      </p:pic>
      <p:pic>
        <p:nvPicPr>
          <p:cNvPr id="2068" name="Picture 20" descr="Riak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04068" y="5600576"/>
            <a:ext cx="1668258" cy="63836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ricsson logo.sv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6341" y="1905000"/>
            <a:ext cx="1905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OJ\Desktop\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15137" y="619125"/>
            <a:ext cx="1905000" cy="571500"/>
          </a:xfrm>
          <a:prstGeom prst="rect">
            <a:avLst/>
          </a:prstGeom>
          <a:noFill/>
        </p:spPr>
      </p:pic>
      <p:pic>
        <p:nvPicPr>
          <p:cNvPr id="17" name="Picture 12" descr="C:\Users\OJ\Desktop\motorola-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45780" y="4709924"/>
            <a:ext cx="1592982" cy="1136327"/>
          </a:xfrm>
          <a:prstGeom prst="rect">
            <a:avLst/>
          </a:prstGeom>
          <a:noFill/>
          <a:extLst/>
        </p:spPr>
      </p:pic>
      <p:pic>
        <p:nvPicPr>
          <p:cNvPr id="18"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1516" y="2195352"/>
            <a:ext cx="1861989" cy="517593"/>
          </a:xfrm>
          <a:prstGeom prst="rect">
            <a:avLst/>
          </a:prstGeom>
          <a:noFill/>
          <a:ln>
            <a:noFill/>
          </a:ln>
          <a:effectLst/>
          <a:extLst/>
        </p:spPr>
      </p:pic>
      <p:pic>
        <p:nvPicPr>
          <p:cNvPr id="19" name="Picture 15" descr="C:\Users\OJ\Desktop\imgres.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96137" y="3734695"/>
            <a:ext cx="1524000" cy="714375"/>
          </a:xfrm>
          <a:prstGeom prst="rect">
            <a:avLst/>
          </a:prstGeom>
          <a:noFill/>
          <a:extLst/>
        </p:spPr>
      </p:pic>
      <p:pic>
        <p:nvPicPr>
          <p:cNvPr id="1026" name="Picture 2" descr="C:\Users\bryanhunter\Desktop\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73971" y="1284806"/>
            <a:ext cx="1873056" cy="7143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09501084"/>
      </p:ext>
    </p:extLst>
  </p:cSld>
  <p:clrMapOvr>
    <a:masterClrMapping/>
  </p:clrMapOvr>
  <mc:AlternateContent xmlns:mc="http://schemas.openxmlformats.org/markup-compatibility/2006" xmlns:p14="http://schemas.microsoft.com/office/powerpoint/2010/main">
    <mc:Choice Requires="p14">
      <p:transition spd="slow" p14:dur="2000" advTm="6643"/>
    </mc:Choice>
    <mc:Fallback xmlns="">
      <p:transition spd="slow" advTm="66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800"/>
                                  </p:stCondLst>
                                  <p:childTnLst>
                                    <p:set>
                                      <p:cBhvr>
                                        <p:cTn id="13" dur="1" fill="hold">
                                          <p:stCondLst>
                                            <p:cond delay="0"/>
                                          </p:stCondLst>
                                        </p:cTn>
                                        <p:tgtEl>
                                          <p:spTgt spid="2052"/>
                                        </p:tgtEl>
                                        <p:attrNameLst>
                                          <p:attrName>style.visibility</p:attrName>
                                        </p:attrNameLst>
                                      </p:cBhvr>
                                      <p:to>
                                        <p:strVal val="visible"/>
                                      </p:to>
                                    </p:set>
                                  </p:childTnLst>
                                </p:cTn>
                              </p:par>
                            </p:childTnLst>
                          </p:cTn>
                        </p:par>
                        <p:par>
                          <p:cTn id="14" fill="hold">
                            <p:stCondLst>
                              <p:cond delay="800"/>
                            </p:stCondLst>
                            <p:childTnLst>
                              <p:par>
                                <p:cTn id="15" presetID="1" presetClass="entr" presetSubtype="0" fill="hold" nodeType="afterEffect">
                                  <p:stCondLst>
                                    <p:cond delay="600"/>
                                  </p:stCondLst>
                                  <p:childTnLst>
                                    <p:set>
                                      <p:cBhvr>
                                        <p:cTn id="16" dur="1" fill="hold">
                                          <p:stCondLst>
                                            <p:cond delay="0"/>
                                          </p:stCondLst>
                                        </p:cTn>
                                        <p:tgtEl>
                                          <p:spTgt spid="2050"/>
                                        </p:tgtEl>
                                        <p:attrNameLst>
                                          <p:attrName>style.visibility</p:attrName>
                                        </p:attrNameLst>
                                      </p:cBhvr>
                                      <p:to>
                                        <p:strVal val="visible"/>
                                      </p:to>
                                    </p:set>
                                  </p:childTnLst>
                                </p:cTn>
                              </p:par>
                            </p:childTnLst>
                          </p:cTn>
                        </p:par>
                        <p:par>
                          <p:cTn id="17" fill="hold">
                            <p:stCondLst>
                              <p:cond delay="1400"/>
                            </p:stCondLst>
                            <p:childTnLst>
                              <p:par>
                                <p:cTn id="18" presetID="1" presetClass="entr" presetSubtype="0" fill="hold" nodeType="afterEffect">
                                  <p:stCondLst>
                                    <p:cond delay="500"/>
                                  </p:stCondLst>
                                  <p:childTnLst>
                                    <p:set>
                                      <p:cBhvr>
                                        <p:cTn id="19" dur="1" fill="hold">
                                          <p:stCondLst>
                                            <p:cond delay="0"/>
                                          </p:stCondLst>
                                        </p:cTn>
                                        <p:tgtEl>
                                          <p:spTgt spid="2060"/>
                                        </p:tgtEl>
                                        <p:attrNameLst>
                                          <p:attrName>style.visibility</p:attrName>
                                        </p:attrNameLst>
                                      </p:cBhvr>
                                      <p:to>
                                        <p:strVal val="visible"/>
                                      </p:to>
                                    </p:set>
                                  </p:childTnLst>
                                </p:cTn>
                              </p:par>
                            </p:childTnLst>
                          </p:cTn>
                        </p:par>
                        <p:par>
                          <p:cTn id="20" fill="hold">
                            <p:stCondLst>
                              <p:cond delay="1900"/>
                            </p:stCondLst>
                            <p:childTnLst>
                              <p:par>
                                <p:cTn id="21" presetID="1" presetClass="entr" presetSubtype="0" fill="hold" nodeType="afterEffect">
                                  <p:stCondLst>
                                    <p:cond delay="30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700"/>
                                  </p:stCondLst>
                                  <p:childTnLst>
                                    <p:set>
                                      <p:cBhvr>
                                        <p:cTn id="24" dur="1" fill="hold">
                                          <p:stCondLst>
                                            <p:cond delay="0"/>
                                          </p:stCondLst>
                                        </p:cTn>
                                        <p:tgtEl>
                                          <p:spTgt spid="1026"/>
                                        </p:tgtEl>
                                        <p:attrNameLst>
                                          <p:attrName>style.visibility</p:attrName>
                                        </p:attrNameLst>
                                      </p:cBhvr>
                                      <p:to>
                                        <p:strVal val="visible"/>
                                      </p:to>
                                    </p:set>
                                  </p:childTnLst>
                                </p:cTn>
                              </p:par>
                            </p:childTnLst>
                          </p:cTn>
                        </p:par>
                        <p:par>
                          <p:cTn id="25" fill="hold">
                            <p:stCondLst>
                              <p:cond delay="2600"/>
                            </p:stCondLst>
                            <p:childTnLst>
                              <p:par>
                                <p:cTn id="26" presetID="1" presetClass="entr" presetSubtype="0"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3100"/>
                            </p:stCondLst>
                            <p:childTnLst>
                              <p:par>
                                <p:cTn id="29" presetID="1" presetClass="entr" presetSubtype="0" fill="hold" nodeType="afterEffect">
                                  <p:stCondLst>
                                    <p:cond delay="500"/>
                                  </p:stCondLst>
                                  <p:childTnLst>
                                    <p:set>
                                      <p:cBhvr>
                                        <p:cTn id="30" dur="1" fill="hold">
                                          <p:stCondLst>
                                            <p:cond delay="0"/>
                                          </p:stCondLst>
                                        </p:cTn>
                                        <p:tgtEl>
                                          <p:spTgt spid="2062"/>
                                        </p:tgtEl>
                                        <p:attrNameLst>
                                          <p:attrName>style.visibility</p:attrName>
                                        </p:attrNameLst>
                                      </p:cBhvr>
                                      <p:to>
                                        <p:strVal val="visible"/>
                                      </p:to>
                                    </p:set>
                                  </p:childTnLst>
                                </p:cTn>
                              </p:par>
                            </p:childTnLst>
                          </p:cTn>
                        </p:par>
                        <p:par>
                          <p:cTn id="31" fill="hold">
                            <p:stCondLst>
                              <p:cond delay="3600"/>
                            </p:stCondLst>
                            <p:childTnLst>
                              <p:par>
                                <p:cTn id="32" presetID="1" presetClass="entr" presetSubtype="0" fill="hold"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4100"/>
                            </p:stCondLst>
                            <p:childTnLst>
                              <p:par>
                                <p:cTn id="35" presetID="1" presetClass="entr" presetSubtype="0" fill="hold" nodeType="afterEffect">
                                  <p:stCondLst>
                                    <p:cond delay="500"/>
                                  </p:stCondLst>
                                  <p:childTnLst>
                                    <p:set>
                                      <p:cBhvr>
                                        <p:cTn id="36" dur="1" fill="hold">
                                          <p:stCondLst>
                                            <p:cond delay="0"/>
                                          </p:stCondLst>
                                        </p:cTn>
                                        <p:tgtEl>
                                          <p:spTgt spid="2064"/>
                                        </p:tgtEl>
                                        <p:attrNameLst>
                                          <p:attrName>style.visibility</p:attrName>
                                        </p:attrNameLst>
                                      </p:cBhvr>
                                      <p:to>
                                        <p:strVal val="visible"/>
                                      </p:to>
                                    </p:set>
                                  </p:childTnLst>
                                </p:cTn>
                              </p:par>
                            </p:childTnLst>
                          </p:cTn>
                        </p:par>
                        <p:par>
                          <p:cTn id="37" fill="hold">
                            <p:stCondLst>
                              <p:cond delay="4600"/>
                            </p:stCondLst>
                            <p:childTnLst>
                              <p:par>
                                <p:cTn id="38" presetID="1" presetClass="entr" presetSubtype="0" fill="hold" nodeType="afterEffect">
                                  <p:stCondLst>
                                    <p:cond delay="4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5000"/>
                            </p:stCondLst>
                            <p:childTnLst>
                              <p:par>
                                <p:cTn id="41" presetID="1" presetClass="entr" presetSubtype="0" fill="hold" nodeType="afterEffect">
                                  <p:stCondLst>
                                    <p:cond delay="500"/>
                                  </p:stCondLst>
                                  <p:childTnLst>
                                    <p:set>
                                      <p:cBhvr>
                                        <p:cTn id="42" dur="1" fill="hold">
                                          <p:stCondLst>
                                            <p:cond delay="0"/>
                                          </p:stCondLst>
                                        </p:cTn>
                                        <p:tgtEl>
                                          <p:spTgt spid="20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2" name="Picture 4" descr="File:Chocolate candy pie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 y="-30480"/>
            <a:ext cx="9372600" cy="7029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85800" y="304800"/>
            <a:ext cx="7772400" cy="584775"/>
          </a:xfrm>
          <a:prstGeom prst="rect">
            <a:avLst/>
          </a:prstGeom>
        </p:spPr>
        <p:txBody>
          <a:bodyPr wrap="square">
            <a:spAutoFit/>
          </a:bodyPr>
          <a:lstStyle/>
          <a:p>
            <a:pPr algn="ctr"/>
            <a:r>
              <a:rPr lang="en-US" sz="3200" b="1" dirty="0" smtClean="0"/>
              <a:t>What are the sweet spots?</a:t>
            </a:r>
            <a:endParaRPr lang="en-US" sz="2800" dirty="0"/>
          </a:p>
        </p:txBody>
      </p:sp>
    </p:spTree>
    <p:extLst>
      <p:ext uri="{BB962C8B-B14F-4D97-AF65-F5344CB8AC3E}">
        <p14:creationId xmlns:p14="http://schemas.microsoft.com/office/powerpoint/2010/main" val="6187929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0"/>
            <a:ext cx="9291936" cy="697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solidFill>
              </a:rPr>
              <a:t>Why -&gt; elsewhere concurrency is painful</a:t>
            </a:r>
            <a:endParaRPr lang="en-US" sz="2400" dirty="0">
              <a:solidFill>
                <a:schemeClr val="bg1"/>
              </a:solidFill>
            </a:endParaRPr>
          </a:p>
        </p:txBody>
      </p:sp>
    </p:spTree>
    <p:extLst>
      <p:ext uri="{BB962C8B-B14F-4D97-AF65-F5344CB8AC3E}">
        <p14:creationId xmlns:p14="http://schemas.microsoft.com/office/powerpoint/2010/main" val="869760735"/>
      </p:ext>
    </p:extLst>
  </p:cSld>
  <p:clrMapOvr>
    <a:masterClrMapping/>
  </p:clrMapOvr>
  <mc:AlternateContent xmlns:mc="http://schemas.openxmlformats.org/markup-compatibility/2006" xmlns:p14="http://schemas.microsoft.com/office/powerpoint/2010/main">
    <mc:Choice Requires="p14">
      <p:transition spd="slow" p14:dur="2000" advTm="731649"/>
    </mc:Choice>
    <mc:Fallback xmlns="">
      <p:transition spd="slow" advTm="73164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09600" y="685800"/>
            <a:ext cx="6629400" cy="646331"/>
          </a:xfrm>
          <a:prstGeom prst="rect">
            <a:avLst/>
          </a:prstGeom>
          <a:noFill/>
        </p:spPr>
        <p:txBody>
          <a:bodyPr wrap="square" rtlCol="0">
            <a:spAutoFit/>
          </a:bodyPr>
          <a:lstStyle/>
          <a:p>
            <a:r>
              <a:rPr lang="en-US" sz="3600" dirty="0" smtClean="0">
                <a:solidFill>
                  <a:schemeClr val="bg1"/>
                </a:solidFill>
              </a:rPr>
              <a:t>Two thing to remember about</a:t>
            </a:r>
          </a:p>
        </p:txBody>
      </p:sp>
      <p:sp>
        <p:nvSpPr>
          <p:cNvPr id="4" name="TextBox 3"/>
          <p:cNvSpPr txBox="1"/>
          <p:nvPr/>
        </p:nvSpPr>
        <p:spPr>
          <a:xfrm>
            <a:off x="381000" y="1371600"/>
            <a:ext cx="8305800" cy="1323439"/>
          </a:xfrm>
          <a:prstGeom prst="rect">
            <a:avLst/>
          </a:prstGeom>
          <a:noFill/>
        </p:spPr>
        <p:txBody>
          <a:bodyPr wrap="square" rtlCol="0">
            <a:spAutoFit/>
          </a:bodyPr>
          <a:lstStyle/>
          <a:p>
            <a:pPr algn="ctr"/>
            <a:r>
              <a:rPr lang="en-US" sz="8000" dirty="0" smtClean="0">
                <a:solidFill>
                  <a:schemeClr val="bg1"/>
                </a:solidFill>
              </a:rPr>
              <a:t>Concurrency</a:t>
            </a:r>
            <a:endParaRPr lang="en-US" sz="8000" dirty="0"/>
          </a:p>
        </p:txBody>
      </p:sp>
      <p:sp>
        <p:nvSpPr>
          <p:cNvPr id="7" name="TextBox 6"/>
          <p:cNvSpPr txBox="1"/>
          <p:nvPr/>
        </p:nvSpPr>
        <p:spPr>
          <a:xfrm>
            <a:off x="685800" y="3200400"/>
            <a:ext cx="7543800" cy="646331"/>
          </a:xfrm>
          <a:prstGeom prst="rect">
            <a:avLst/>
          </a:prstGeom>
          <a:noFill/>
        </p:spPr>
        <p:txBody>
          <a:bodyPr wrap="square" rtlCol="0">
            <a:spAutoFit/>
          </a:bodyPr>
          <a:lstStyle/>
          <a:p>
            <a:r>
              <a:rPr lang="en-US" sz="3600" dirty="0">
                <a:solidFill>
                  <a:schemeClr val="bg1"/>
                </a:solidFill>
              </a:rPr>
              <a:t>1) Shared memory concurrency is hard</a:t>
            </a:r>
            <a:endParaRPr lang="en-US" sz="3600" dirty="0" smtClean="0">
              <a:solidFill>
                <a:schemeClr val="bg1"/>
              </a:solidFill>
            </a:endParaRPr>
          </a:p>
        </p:txBody>
      </p:sp>
      <p:sp>
        <p:nvSpPr>
          <p:cNvPr id="8" name="TextBox 7"/>
          <p:cNvSpPr txBox="1"/>
          <p:nvPr/>
        </p:nvSpPr>
        <p:spPr>
          <a:xfrm>
            <a:off x="685801" y="4191000"/>
            <a:ext cx="7848599" cy="646331"/>
          </a:xfrm>
          <a:prstGeom prst="rect">
            <a:avLst/>
          </a:prstGeom>
          <a:noFill/>
        </p:spPr>
        <p:txBody>
          <a:bodyPr wrap="square" rtlCol="0">
            <a:spAutoFit/>
          </a:bodyPr>
          <a:lstStyle/>
          <a:p>
            <a:r>
              <a:rPr lang="en-US" sz="3600" dirty="0" smtClean="0">
                <a:solidFill>
                  <a:schemeClr val="bg1"/>
                </a:solidFill>
              </a:rPr>
              <a:t>2) </a:t>
            </a:r>
            <a:r>
              <a:rPr lang="en-US" sz="3600" dirty="0">
                <a:solidFill>
                  <a:schemeClr val="bg1"/>
                </a:solidFill>
              </a:rPr>
              <a:t>Message passing concurrency is easy</a:t>
            </a:r>
            <a:endParaRPr lang="en-US" sz="3600" dirty="0" smtClean="0">
              <a:solidFill>
                <a:schemeClr val="bg1"/>
              </a:solidFill>
            </a:endParaRPr>
          </a:p>
        </p:txBody>
      </p:sp>
    </p:spTree>
    <p:extLst>
      <p:ext uri="{BB962C8B-B14F-4D97-AF65-F5344CB8AC3E}">
        <p14:creationId xmlns:p14="http://schemas.microsoft.com/office/powerpoint/2010/main" val="568487971"/>
      </p:ext>
    </p:extLst>
  </p:cSld>
  <p:clrMapOvr>
    <a:masterClrMapping/>
  </p:clrMapOvr>
  <mc:AlternateContent xmlns:mc="http://schemas.openxmlformats.org/markup-compatibility/2006" xmlns:p14="http://schemas.microsoft.com/office/powerpoint/2010/main">
    <mc:Choice Requires="p14">
      <p:transition spd="slow" p14:dur="2000" advTm="731649"/>
    </mc:Choice>
    <mc:Fallback xmlns="">
      <p:transition spd="slow" advTm="7316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Autofit/>
          </a:bodyPr>
          <a:lstStyle/>
          <a:p>
            <a:pPr marL="0" indent="0" algn="ctr">
              <a:buNone/>
            </a:pPr>
            <a:r>
              <a:rPr lang="en-US" sz="4400" dirty="0" smtClean="0">
                <a:solidFill>
                  <a:schemeClr val="bg1"/>
                </a:solidFill>
              </a:rPr>
              <a:t>“The performance </a:t>
            </a:r>
          </a:p>
          <a:p>
            <a:pPr marL="0" indent="0" algn="ctr">
              <a:buNone/>
            </a:pPr>
            <a:r>
              <a:rPr lang="en-US" sz="4400" dirty="0" smtClean="0">
                <a:solidFill>
                  <a:schemeClr val="bg1"/>
                </a:solidFill>
              </a:rPr>
              <a:t>of a concurrent language </a:t>
            </a:r>
          </a:p>
          <a:p>
            <a:pPr marL="0" indent="0" algn="ctr">
              <a:buNone/>
            </a:pPr>
            <a:r>
              <a:rPr lang="en-US" sz="4400" dirty="0" smtClean="0">
                <a:solidFill>
                  <a:schemeClr val="bg1"/>
                </a:solidFill>
              </a:rPr>
              <a:t>is predicated by three things: </a:t>
            </a:r>
          </a:p>
          <a:p>
            <a:pPr marL="0" indent="0" algn="ctr">
              <a:buNone/>
            </a:pPr>
            <a:r>
              <a:rPr lang="en-US" sz="4400" dirty="0" smtClean="0">
                <a:solidFill>
                  <a:schemeClr val="bg1"/>
                </a:solidFill>
              </a:rPr>
              <a:t>the </a:t>
            </a:r>
            <a:r>
              <a:rPr lang="en-US" sz="4400" b="1" dirty="0" smtClean="0">
                <a:solidFill>
                  <a:schemeClr val="bg1"/>
                </a:solidFill>
              </a:rPr>
              <a:t>context switching time, </a:t>
            </a:r>
          </a:p>
          <a:p>
            <a:pPr marL="0" indent="0" algn="ctr">
              <a:buNone/>
            </a:pPr>
            <a:r>
              <a:rPr lang="en-US" sz="4400" dirty="0" smtClean="0">
                <a:solidFill>
                  <a:schemeClr val="bg1"/>
                </a:solidFill>
              </a:rPr>
              <a:t>The </a:t>
            </a:r>
            <a:r>
              <a:rPr lang="en-US" sz="4400" b="1" dirty="0" smtClean="0">
                <a:solidFill>
                  <a:schemeClr val="bg1"/>
                </a:solidFill>
              </a:rPr>
              <a:t>message passing time</a:t>
            </a:r>
            <a:r>
              <a:rPr lang="en-US" sz="4400" dirty="0" smtClean="0">
                <a:solidFill>
                  <a:schemeClr val="bg1"/>
                </a:solidFill>
              </a:rPr>
              <a:t>,</a:t>
            </a:r>
          </a:p>
          <a:p>
            <a:pPr marL="0" indent="0" algn="ctr">
              <a:buNone/>
            </a:pPr>
            <a:r>
              <a:rPr lang="en-US" sz="4400" dirty="0" smtClean="0">
                <a:solidFill>
                  <a:schemeClr val="bg1"/>
                </a:solidFill>
              </a:rPr>
              <a:t>and the </a:t>
            </a:r>
            <a:r>
              <a:rPr lang="en-US" sz="4400" b="1" dirty="0" smtClean="0">
                <a:solidFill>
                  <a:schemeClr val="bg1"/>
                </a:solidFill>
              </a:rPr>
              <a:t>time to create a process</a:t>
            </a:r>
            <a:r>
              <a:rPr lang="en-US" sz="4400" dirty="0" smtClean="0">
                <a:solidFill>
                  <a:schemeClr val="bg1"/>
                </a:solidFill>
              </a:rPr>
              <a:t>.” </a:t>
            </a:r>
          </a:p>
          <a:p>
            <a:pPr marL="0" indent="0" algn="ctr">
              <a:buNone/>
            </a:pPr>
            <a:r>
              <a:rPr lang="en-US" dirty="0" smtClean="0">
                <a:solidFill>
                  <a:schemeClr val="bg1"/>
                </a:solidFill>
              </a:rPr>
              <a:t>–Mike Williams</a:t>
            </a:r>
            <a:endParaRPr lang="en-US" dirty="0">
              <a:solidFill>
                <a:schemeClr val="bg1"/>
              </a:solidFill>
            </a:endParaRPr>
          </a:p>
        </p:txBody>
      </p:sp>
    </p:spTree>
    <p:extLst>
      <p:ext uri="{BB962C8B-B14F-4D97-AF65-F5344CB8AC3E}">
        <p14:creationId xmlns:p14="http://schemas.microsoft.com/office/powerpoint/2010/main" val="779773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4400" dirty="0">
                <a:solidFill>
                  <a:schemeClr val="bg1"/>
                </a:solidFill>
              </a:rPr>
              <a:t>Erlang </a:t>
            </a:r>
            <a:r>
              <a:rPr lang="en-US" sz="4400" dirty="0" smtClean="0">
                <a:solidFill>
                  <a:schemeClr val="bg1"/>
                </a:solidFill>
              </a:rPr>
              <a:t>Processes </a:t>
            </a:r>
          </a:p>
          <a:p>
            <a:pPr marL="0" indent="0" algn="ctr">
              <a:buNone/>
            </a:pPr>
            <a:r>
              <a:rPr lang="en-US" sz="4400" dirty="0" smtClean="0">
                <a:solidFill>
                  <a:schemeClr val="bg1"/>
                </a:solidFill>
              </a:rPr>
              <a:t>are the unit of concurrency. </a:t>
            </a:r>
          </a:p>
          <a:p>
            <a:pPr marL="0" indent="0" algn="ctr">
              <a:buNone/>
            </a:pPr>
            <a:endParaRPr lang="en-US" sz="4400" dirty="0">
              <a:solidFill>
                <a:schemeClr val="bg1"/>
              </a:solidFill>
            </a:endParaRPr>
          </a:p>
          <a:p>
            <a:pPr marL="0" indent="0" algn="ctr">
              <a:buNone/>
            </a:pPr>
            <a:r>
              <a:rPr lang="en-US" sz="4400" dirty="0" smtClean="0">
                <a:solidFill>
                  <a:schemeClr val="bg1"/>
                </a:solidFill>
              </a:rPr>
              <a:t>You structure your programs around these units of concurrency. </a:t>
            </a:r>
          </a:p>
        </p:txBody>
      </p:sp>
    </p:spTree>
    <p:extLst>
      <p:ext uri="{BB962C8B-B14F-4D97-AF65-F5344CB8AC3E}">
        <p14:creationId xmlns:p14="http://schemas.microsoft.com/office/powerpoint/2010/main" val="34444001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Group 2"/>
          <p:cNvGrpSpPr/>
          <p:nvPr/>
        </p:nvGrpSpPr>
        <p:grpSpPr>
          <a:xfrm>
            <a:off x="457200" y="838200"/>
            <a:ext cx="8458356" cy="3997144"/>
            <a:chOff x="475326" y="838200"/>
            <a:chExt cx="8112862" cy="3843408"/>
          </a:xfrm>
        </p:grpSpPr>
        <p:grpSp>
          <p:nvGrpSpPr>
            <p:cNvPr id="4" name="Group 3"/>
            <p:cNvGrpSpPr/>
            <p:nvPr/>
          </p:nvGrpSpPr>
          <p:grpSpPr>
            <a:xfrm>
              <a:off x="475326" y="838200"/>
              <a:ext cx="8112862" cy="1938408"/>
              <a:chOff x="463301" y="228598"/>
              <a:chExt cx="2730743" cy="552697"/>
            </a:xfrm>
          </p:grpSpPr>
          <p:sp>
            <p:nvSpPr>
              <p:cNvPr id="12" name="TextBox 11"/>
              <p:cNvSpPr txBox="1"/>
              <p:nvPr/>
            </p:nvSpPr>
            <p:spPr>
              <a:xfrm>
                <a:off x="463301" y="228600"/>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3" name="TextBox 12"/>
              <p:cNvSpPr txBox="1"/>
              <p:nvPr/>
            </p:nvSpPr>
            <p:spPr>
              <a:xfrm>
                <a:off x="1004519" y="228600"/>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4" name="TextBox 13"/>
              <p:cNvSpPr txBox="1"/>
              <p:nvPr/>
            </p:nvSpPr>
            <p:spPr>
              <a:xfrm>
                <a:off x="1545738" y="228599"/>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5" name="TextBox 14"/>
              <p:cNvSpPr txBox="1"/>
              <p:nvPr/>
            </p:nvSpPr>
            <p:spPr>
              <a:xfrm>
                <a:off x="2086956" y="228598"/>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6" name="TextBox 15"/>
              <p:cNvSpPr txBox="1"/>
              <p:nvPr/>
            </p:nvSpPr>
            <p:spPr>
              <a:xfrm>
                <a:off x="2628175" y="228600"/>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nvGrpSpPr>
            <p:cNvPr id="5" name="Group 4"/>
            <p:cNvGrpSpPr/>
            <p:nvPr/>
          </p:nvGrpSpPr>
          <p:grpSpPr>
            <a:xfrm>
              <a:off x="475326" y="2743200"/>
              <a:ext cx="8112861" cy="1938408"/>
              <a:chOff x="463301" y="228598"/>
              <a:chExt cx="2730743" cy="552697"/>
            </a:xfrm>
          </p:grpSpPr>
          <p:sp>
            <p:nvSpPr>
              <p:cNvPr id="7" name="TextBox 6"/>
              <p:cNvSpPr txBox="1"/>
              <p:nvPr/>
            </p:nvSpPr>
            <p:spPr>
              <a:xfrm>
                <a:off x="463301" y="228600"/>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8" name="TextBox 7"/>
              <p:cNvSpPr txBox="1"/>
              <p:nvPr/>
            </p:nvSpPr>
            <p:spPr>
              <a:xfrm>
                <a:off x="1004520" y="228598"/>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9" name="TextBox 8"/>
              <p:cNvSpPr txBox="1"/>
              <p:nvPr/>
            </p:nvSpPr>
            <p:spPr>
              <a:xfrm>
                <a:off x="1545738" y="228599"/>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0" name="TextBox 9"/>
              <p:cNvSpPr txBox="1"/>
              <p:nvPr/>
            </p:nvSpPr>
            <p:spPr>
              <a:xfrm>
                <a:off x="2086956" y="228598"/>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sp>
            <p:nvSpPr>
              <p:cNvPr id="11" name="TextBox 10"/>
              <p:cNvSpPr txBox="1"/>
              <p:nvPr/>
            </p:nvSpPr>
            <p:spPr>
              <a:xfrm>
                <a:off x="2628175" y="228600"/>
                <a:ext cx="565869" cy="552695"/>
              </a:xfrm>
              <a:prstGeom prst="rect">
                <a:avLst/>
              </a:prstGeom>
              <a:noFill/>
            </p:spPr>
            <p:txBody>
              <a:bodyPr wrap="none" rtlCol="0">
                <a:spAutoFit/>
              </a:bodyPr>
              <a:lstStyle/>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a:p>
                <a:pPr>
                  <a:lnSpc>
                    <a:spcPts val="1500"/>
                  </a:lnSpc>
                </a:pPr>
                <a:r>
                  <a:rPr lang="en-US" sz="2400" dirty="0" smtClean="0">
                    <a:solidFill>
                      <a:srgbClr val="FFFF99"/>
                    </a:solidFill>
                  </a:rPr>
                  <a:t>**********</a:t>
                </a:r>
              </a:p>
            </p:txBody>
          </p:sp>
        </p:grpSp>
      </p:grpSp>
      <p:sp>
        <p:nvSpPr>
          <p:cNvPr id="17" name="TextBox 16"/>
          <p:cNvSpPr txBox="1"/>
          <p:nvPr/>
        </p:nvSpPr>
        <p:spPr>
          <a:xfrm>
            <a:off x="742949" y="304800"/>
            <a:ext cx="7848599" cy="461665"/>
          </a:xfrm>
          <a:prstGeom prst="rect">
            <a:avLst/>
          </a:prstGeom>
          <a:noFill/>
        </p:spPr>
        <p:txBody>
          <a:bodyPr wrap="square" rtlCol="0">
            <a:spAutoFit/>
          </a:bodyPr>
          <a:lstStyle/>
          <a:p>
            <a:pPr algn="ctr"/>
            <a:r>
              <a:rPr lang="en-US" sz="2400" b="1" dirty="0" smtClean="0">
                <a:solidFill>
                  <a:schemeClr val="bg1"/>
                </a:solidFill>
              </a:rPr>
              <a:t>One .NET 4.0 Thread (allocates one megabyte)</a:t>
            </a:r>
            <a:endParaRPr lang="en-US" sz="2400" b="1" dirty="0">
              <a:solidFill>
                <a:schemeClr val="bg1"/>
              </a:solidFill>
            </a:endParaRPr>
          </a:p>
        </p:txBody>
      </p:sp>
      <p:sp>
        <p:nvSpPr>
          <p:cNvPr id="18" name="TextBox 17"/>
          <p:cNvSpPr txBox="1"/>
          <p:nvPr/>
        </p:nvSpPr>
        <p:spPr>
          <a:xfrm>
            <a:off x="742948" y="5029200"/>
            <a:ext cx="7848599" cy="461665"/>
          </a:xfrm>
          <a:prstGeom prst="rect">
            <a:avLst/>
          </a:prstGeom>
          <a:noFill/>
        </p:spPr>
        <p:txBody>
          <a:bodyPr wrap="square" rtlCol="0">
            <a:spAutoFit/>
          </a:bodyPr>
          <a:lstStyle/>
          <a:p>
            <a:pPr algn="ctr"/>
            <a:r>
              <a:rPr lang="en-US" sz="2400" b="1" dirty="0">
                <a:solidFill>
                  <a:schemeClr val="bg1"/>
                </a:solidFill>
              </a:rPr>
              <a:t>One Erlang Process </a:t>
            </a:r>
            <a:r>
              <a:rPr lang="en-US" sz="2400" b="1" dirty="0" smtClean="0">
                <a:solidFill>
                  <a:schemeClr val="bg1"/>
                </a:solidFill>
              </a:rPr>
              <a:t>(allocates one </a:t>
            </a:r>
            <a:r>
              <a:rPr lang="en-US" sz="2400" b="1" dirty="0">
                <a:solidFill>
                  <a:schemeClr val="bg1"/>
                </a:solidFill>
              </a:rPr>
              <a:t>kilobyte)</a:t>
            </a:r>
          </a:p>
        </p:txBody>
      </p:sp>
      <p:sp>
        <p:nvSpPr>
          <p:cNvPr id="20" name="Right Arrow 19"/>
          <p:cNvSpPr/>
          <p:nvPr/>
        </p:nvSpPr>
        <p:spPr>
          <a:xfrm>
            <a:off x="3810000" y="5638800"/>
            <a:ext cx="614312" cy="20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solidFill>
              </a:rPr>
              <a:t>Why -&gt; elsewhere concurrency is painful</a:t>
            </a:r>
            <a:endParaRPr lang="en-US" sz="2400" dirty="0">
              <a:solidFill>
                <a:schemeClr val="bg1"/>
              </a:solidFill>
            </a:endParaRPr>
          </a:p>
        </p:txBody>
      </p:sp>
      <p:sp>
        <p:nvSpPr>
          <p:cNvPr id="19" name="Rectangle 18"/>
          <p:cNvSpPr/>
          <p:nvPr/>
        </p:nvSpPr>
        <p:spPr>
          <a:xfrm>
            <a:off x="4564833" y="5562600"/>
            <a:ext cx="308098" cy="369332"/>
          </a:xfrm>
          <a:prstGeom prst="rect">
            <a:avLst/>
          </a:prstGeom>
        </p:spPr>
        <p:txBody>
          <a:bodyPr wrap="none">
            <a:spAutoFit/>
          </a:bodyPr>
          <a:lstStyle/>
          <a:p>
            <a:r>
              <a:rPr lang="en-US" dirty="0">
                <a:solidFill>
                  <a:srgbClr val="FFFF99"/>
                </a:solidFill>
              </a:rPr>
              <a:t>*</a:t>
            </a:r>
            <a:endParaRPr lang="en-US" b="1" dirty="0">
              <a:solidFill>
                <a:srgbClr val="FFFF99"/>
              </a:solidFill>
            </a:endParaRPr>
          </a:p>
        </p:txBody>
      </p:sp>
      <p:grpSp>
        <p:nvGrpSpPr>
          <p:cNvPr id="32" name="Group 31"/>
          <p:cNvGrpSpPr/>
          <p:nvPr/>
        </p:nvGrpSpPr>
        <p:grpSpPr>
          <a:xfrm>
            <a:off x="2286000" y="2039983"/>
            <a:ext cx="4724400" cy="2303417"/>
            <a:chOff x="2133600" y="2039983"/>
            <a:chExt cx="4724400" cy="2303417"/>
          </a:xfrm>
        </p:grpSpPr>
        <p:sp>
          <p:nvSpPr>
            <p:cNvPr id="27" name="Rectangle 26"/>
            <p:cNvSpPr/>
            <p:nvPr/>
          </p:nvSpPr>
          <p:spPr>
            <a:xfrm>
              <a:off x="21336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Heap</a:t>
              </a:r>
              <a:endParaRPr lang="en-US" dirty="0">
                <a:solidFill>
                  <a:schemeClr val="tx1"/>
                </a:solidFill>
              </a:endParaRPr>
            </a:p>
          </p:txBody>
        </p:sp>
        <p:sp>
          <p:nvSpPr>
            <p:cNvPr id="28" name="Rectangle 27"/>
            <p:cNvSpPr/>
            <p:nvPr/>
          </p:nvSpPr>
          <p:spPr>
            <a:xfrm>
              <a:off x="22715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Stack</a:t>
              </a:r>
              <a:endParaRPr lang="en-US" dirty="0">
                <a:solidFill>
                  <a:schemeClr val="tx1"/>
                </a:solidFill>
              </a:endParaRPr>
            </a:p>
          </p:txBody>
        </p:sp>
        <p:sp>
          <p:nvSpPr>
            <p:cNvPr id="29" name="Rectangle 28"/>
            <p:cNvSpPr/>
            <p:nvPr/>
          </p:nvSpPr>
          <p:spPr>
            <a:xfrm>
              <a:off x="2133600" y="34290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Garbage Collector</a:t>
              </a:r>
              <a:endParaRPr lang="en-US" dirty="0">
                <a:solidFill>
                  <a:schemeClr val="tx1"/>
                </a:solidFill>
              </a:endParaRPr>
            </a:p>
          </p:txBody>
        </p:sp>
        <p:sp>
          <p:nvSpPr>
            <p:cNvPr id="30" name="Rectangle 29"/>
            <p:cNvSpPr/>
            <p:nvPr/>
          </p:nvSpPr>
          <p:spPr>
            <a:xfrm>
              <a:off x="5334000" y="2039983"/>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Mailbox</a:t>
              </a:r>
              <a:endParaRPr lang="en-US" dirty="0">
                <a:solidFill>
                  <a:schemeClr val="tx1"/>
                </a:solidFill>
              </a:endParaRPr>
            </a:p>
          </p:txBody>
        </p:sp>
        <p:sp>
          <p:nvSpPr>
            <p:cNvPr id="31" name="Rectangle 30"/>
            <p:cNvSpPr/>
            <p:nvPr/>
          </p:nvSpPr>
          <p:spPr>
            <a:xfrm>
              <a:off x="5334000" y="34290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Links and Monitors</a:t>
              </a:r>
              <a:endParaRPr lang="en-US" dirty="0">
                <a:solidFill>
                  <a:schemeClr val="tx1"/>
                </a:solidFill>
              </a:endParaRPr>
            </a:p>
          </p:txBody>
        </p:sp>
      </p:grpSp>
    </p:spTree>
    <p:extLst>
      <p:ext uri="{BB962C8B-B14F-4D97-AF65-F5344CB8AC3E}">
        <p14:creationId xmlns:p14="http://schemas.microsoft.com/office/powerpoint/2010/main" val="7335066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42" presetClass="path" presetSubtype="0" accel="50000" decel="50000" fill="hold" grpId="1" nodeType="withEffect">
                                  <p:stCondLst>
                                    <p:cond delay="0"/>
                                  </p:stCondLst>
                                  <p:childTnLst>
                                    <p:animMotion origin="layout" path="M 0.0007 -0.00462 L -2.22222E-6 -0.36641 " pathEditMode="relative" rAng="0" ptsTypes="AA">
                                      <p:cBhvr>
                                        <p:cTn id="29" dur="2000" fill="hold"/>
                                        <p:tgtEl>
                                          <p:spTgt spid="19"/>
                                        </p:tgtEl>
                                        <p:attrNameLst>
                                          <p:attrName>ppt_x</p:attrName>
                                          <p:attrName>ppt_y</p:attrName>
                                        </p:attrNameLst>
                                      </p:cBhvr>
                                      <p:rCtr x="-35" y="-18089"/>
                                    </p:animMotion>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20" grpId="0" animBg="1"/>
      <p:bldP spid="20" grpId="1" animBg="1"/>
      <p:bldP spid="19" grpId="0"/>
      <p:bldP spid="19"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solidFill>
              </a:rPr>
              <a:t>Why -&gt; elsewhere concurrency is painful</a:t>
            </a:r>
            <a:endParaRPr lang="en-US" sz="2400" dirty="0">
              <a:solidFill>
                <a:schemeClr val="bg1"/>
              </a:solidFill>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CPU Core</a:t>
            </a:r>
            <a:endParaRPr lang="en-US" dirty="0">
              <a:solidFill>
                <a:schemeClr val="tx1"/>
              </a:solidFill>
            </a:endParaRPr>
          </a:p>
        </p:txBody>
      </p:sp>
      <p:sp>
        <p:nvSpPr>
          <p:cNvPr id="50" name="Rectangle 49"/>
          <p:cNvSpPr/>
          <p:nvPr/>
        </p:nvSpPr>
        <p:spPr>
          <a:xfrm>
            <a:off x="3733800" y="2360762"/>
            <a:ext cx="306494"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648200" y="2504854"/>
            <a:ext cx="3581400" cy="1686146"/>
            <a:chOff x="4648200" y="2504854"/>
            <a:chExt cx="3048000" cy="1686146"/>
          </a:xfrm>
        </p:grpSpPr>
        <p:sp>
          <p:nvSpPr>
            <p:cNvPr id="9" name="Flowchart: Process 8"/>
            <p:cNvSpPr/>
            <p:nvPr/>
          </p:nvSpPr>
          <p:spPr>
            <a:xfrm>
              <a:off x="5880370" y="2504854"/>
              <a:ext cx="1815830" cy="1686146"/>
            </a:xfrm>
            <a:prstGeom prst="flowChartProcess">
              <a:avLst/>
            </a:prstGeom>
            <a:solidFill>
              <a:schemeClr val="bg1">
                <a:lumMod val="95000"/>
              </a:schemeClr>
            </a:solidFill>
            <a:ln w="31750" cmpd="sng">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400" b="1" dirty="0" smtClean="0">
                  <a:solidFill>
                    <a:schemeClr val="tx1"/>
                  </a:solidFill>
                  <a:latin typeface="Consolas" pitchFamily="49" charset="0"/>
                  <a:cs typeface="Consolas" pitchFamily="49" charset="0"/>
                </a:rPr>
                <a:t>Reductions</a:t>
              </a:r>
            </a:p>
            <a:p>
              <a:r>
                <a:rPr lang="en-US" sz="1100" b="1" dirty="0" smtClean="0">
                  <a:solidFill>
                    <a:schemeClr val="tx1"/>
                  </a:solidFill>
                  <a:latin typeface="Consolas" pitchFamily="49" charset="0"/>
                  <a:cs typeface="Consolas" pitchFamily="49" charset="0"/>
                </a:rPr>
                <a:t>- Do 2,000 operations</a:t>
              </a:r>
            </a:p>
            <a:p>
              <a:pPr lvl="1"/>
              <a:r>
                <a:rPr lang="en-US" sz="1000" dirty="0" smtClean="0">
                  <a:solidFill>
                    <a:schemeClr val="tx1"/>
                  </a:solidFill>
                  <a:latin typeface="Consolas" pitchFamily="49" charset="0"/>
                  <a:cs typeface="Consolas" pitchFamily="49" charset="0"/>
                </a:rPr>
                <a:t>reduction1</a:t>
              </a:r>
              <a:r>
                <a:rPr lang="en-US" sz="1000" dirty="0">
                  <a:solidFill>
                    <a:schemeClr val="tx1"/>
                  </a:solidFill>
                  <a:latin typeface="Consolas" pitchFamily="49" charset="0"/>
                  <a:cs typeface="Consolas" pitchFamily="49" charset="0"/>
                </a:rPr>
                <a:t/>
              </a:r>
              <a:br>
                <a:rPr lang="en-US" sz="1000" dirty="0">
                  <a:solidFill>
                    <a:schemeClr val="tx1"/>
                  </a:solidFill>
                  <a:latin typeface="Consolas" pitchFamily="49" charset="0"/>
                  <a:cs typeface="Consolas" pitchFamily="49" charset="0"/>
                </a:rPr>
              </a:br>
              <a:r>
                <a:rPr lang="en-US" sz="1000" dirty="0">
                  <a:solidFill>
                    <a:schemeClr val="tx1"/>
                  </a:solidFill>
                  <a:latin typeface="Consolas" pitchFamily="49" charset="0"/>
                  <a:cs typeface="Consolas" pitchFamily="49" charset="0"/>
                </a:rPr>
                <a:t>reduction3</a:t>
              </a:r>
              <a:br>
                <a:rPr lang="en-US" sz="1000" dirty="0">
                  <a:solidFill>
                    <a:schemeClr val="tx1"/>
                  </a:solidFill>
                  <a:latin typeface="Consolas" pitchFamily="49" charset="0"/>
                  <a:cs typeface="Consolas" pitchFamily="49" charset="0"/>
                </a:rPr>
              </a:br>
              <a:r>
                <a:rPr lang="en-US" sz="1000" dirty="0" smtClean="0">
                  <a:solidFill>
                    <a:schemeClr val="tx1"/>
                  </a:solidFill>
                  <a:latin typeface="Consolas" pitchFamily="49" charset="0"/>
                  <a:cs typeface="Consolas" pitchFamily="49" charset="0"/>
                </a:rPr>
                <a:t>.</a:t>
              </a:r>
              <a:endParaRPr lang="en-US" sz="1000" dirty="0">
                <a:solidFill>
                  <a:schemeClr val="tx1"/>
                </a:solidFill>
                <a:latin typeface="Consolas" pitchFamily="49" charset="0"/>
                <a:cs typeface="Consolas" pitchFamily="49" charset="0"/>
              </a:endParaRPr>
            </a:p>
            <a:p>
              <a:pPr lvl="1"/>
              <a:r>
                <a:rPr lang="en-US" sz="1000" dirty="0" smtClean="0">
                  <a:solidFill>
                    <a:schemeClr val="tx1"/>
                  </a:solidFill>
                  <a:latin typeface="Consolas" pitchFamily="49" charset="0"/>
                  <a:cs typeface="Consolas" pitchFamily="49" charset="0"/>
                </a:rPr>
                <a:t>Reduction2000</a:t>
              </a:r>
            </a:p>
            <a:p>
              <a:r>
                <a:rPr lang="en-US" sz="1100" b="1" dirty="0" smtClean="0">
                  <a:solidFill>
                    <a:schemeClr val="tx1"/>
                  </a:solidFill>
                  <a:latin typeface="Consolas" pitchFamily="49" charset="0"/>
                  <a:cs typeface="Consolas" pitchFamily="49" charset="0"/>
                </a:rPr>
                <a:t>- Move to the next guy</a:t>
              </a:r>
              <a:br>
                <a:rPr lang="en-US" sz="1100" b="1" dirty="0" smtClean="0">
                  <a:solidFill>
                    <a:schemeClr val="tx1"/>
                  </a:solidFill>
                  <a:latin typeface="Consolas" pitchFamily="49" charset="0"/>
                  <a:cs typeface="Consolas" pitchFamily="49" charset="0"/>
                </a:rPr>
              </a:br>
              <a:r>
                <a:rPr lang="en-US" sz="1100" b="1" dirty="0" smtClean="0">
                  <a:solidFill>
                    <a:schemeClr val="tx1"/>
                  </a:solidFill>
                  <a:latin typeface="Consolas" pitchFamily="49" charset="0"/>
                  <a:cs typeface="Consolas" pitchFamily="49" charset="0"/>
                </a:rPr>
                <a:t>- Repeat</a:t>
              </a:r>
              <a:endParaRPr lang="en-US" sz="1100" b="1" dirty="0">
                <a:solidFill>
                  <a:schemeClr val="tx1"/>
                </a:solidFill>
                <a:latin typeface="Consolas" pitchFamily="49" charset="0"/>
                <a:cs typeface="Consolas" pitchFamily="49" charset="0"/>
              </a:endParaRPr>
            </a:p>
          </p:txBody>
        </p:sp>
        <p:cxnSp>
          <p:nvCxnSpPr>
            <p:cNvPr id="11" name="Straight Arrow Connector 10"/>
            <p:cNvCxnSpPr>
              <a:stCxn id="9" idx="1"/>
            </p:cNvCxnSpPr>
            <p:nvPr/>
          </p:nvCxnSpPr>
          <p:spPr>
            <a:xfrm flipH="1">
              <a:off x="4648200" y="3347927"/>
              <a:ext cx="1232170" cy="15342"/>
            </a:xfrm>
            <a:prstGeom prst="straightConnector1">
              <a:avLst/>
            </a:prstGeom>
            <a:ln w="317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4114800" y="2360762"/>
            <a:ext cx="306494"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31" name="Rectangle 30"/>
          <p:cNvSpPr/>
          <p:nvPr/>
        </p:nvSpPr>
        <p:spPr>
          <a:xfrm>
            <a:off x="4495800" y="2373868"/>
            <a:ext cx="306494" cy="369332"/>
          </a:xfrm>
          <a:prstGeom prst="rect">
            <a:avLst/>
          </a:prstGeom>
        </p:spPr>
        <p:txBody>
          <a:bodyPr wrap="none">
            <a:spAutoFit/>
          </a:bodyPr>
          <a:lstStyle/>
          <a:p>
            <a:r>
              <a:rPr lang="en-US" b="1" dirty="0" smtClean="0">
                <a:solidFill>
                  <a:srgbClr val="FFFF99"/>
                </a:solidFill>
              </a:rPr>
              <a:t>*</a:t>
            </a:r>
            <a:endParaRPr lang="en-US" b="1" dirty="0">
              <a:solidFill>
                <a:srgbClr val="FFFF99"/>
              </a:solidFill>
            </a:endParaRPr>
          </a:p>
        </p:txBody>
      </p:sp>
      <p:sp>
        <p:nvSpPr>
          <p:cNvPr id="36" name="Rectangle 35"/>
          <p:cNvSpPr/>
          <p:nvPr/>
        </p:nvSpPr>
        <p:spPr>
          <a:xfrm>
            <a:off x="3781605" y="1447800"/>
            <a:ext cx="180795" cy="914400"/>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p:cNvSpPr/>
          <p:nvPr/>
        </p:nvSpPr>
        <p:spPr>
          <a:xfrm>
            <a:off x="4192693" y="1754038"/>
            <a:ext cx="150707" cy="608162"/>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p:cNvSpPr/>
          <p:nvPr/>
        </p:nvSpPr>
        <p:spPr>
          <a:xfrm>
            <a:off x="4557802" y="1600200"/>
            <a:ext cx="166598" cy="762000"/>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901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remove" grpId="0" nodeType="clickEffect">
                                  <p:stCondLst>
                                    <p:cond delay="0"/>
                                  </p:stCondLst>
                                  <p:childTnLst>
                                    <p:animRot by="21600000">
                                      <p:cBhvr>
                                        <p:cTn id="11" dur="2000" fill="hold"/>
                                        <p:tgtEl>
                                          <p:spTgt spid="50"/>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remove" grpId="0" nodeType="clickEffect">
                                  <p:stCondLst>
                                    <p:cond delay="0"/>
                                  </p:stCondLst>
                                  <p:childTnLst>
                                    <p:animRot by="21600000">
                                      <p:cBhvr>
                                        <p:cTn id="15" dur="2000" fill="hold"/>
                                        <p:tgtEl>
                                          <p:spTgt spid="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remove" grpId="0" nodeType="clickEffect">
                                  <p:stCondLst>
                                    <p:cond delay="0"/>
                                  </p:stCondLst>
                                  <p:childTnLst>
                                    <p:animRot by="21600000">
                                      <p:cBhvr>
                                        <p:cTn id="19" dur="2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extBox 20"/>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solidFill>
              </a:rPr>
              <a:t>Why -&gt; elsewhere concurrency is painful</a:t>
            </a:r>
            <a:endParaRPr lang="en-US" sz="2400" dirty="0">
              <a:solidFill>
                <a:schemeClr val="bg1"/>
              </a:solidFill>
            </a:endParaRPr>
          </a:p>
        </p:txBody>
      </p:sp>
      <p:sp>
        <p:nvSpPr>
          <p:cNvPr id="19" name="Rectangle 18"/>
          <p:cNvSpPr/>
          <p:nvPr/>
        </p:nvSpPr>
        <p:spPr>
          <a:xfrm>
            <a:off x="1923187" y="2362200"/>
            <a:ext cx="80182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22" name="Rectangle 21"/>
          <p:cNvSpPr/>
          <p:nvPr/>
        </p:nvSpPr>
        <p:spPr>
          <a:xfrm>
            <a:off x="60960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33" name="Rectangle 32"/>
          <p:cNvSpPr/>
          <p:nvPr/>
        </p:nvSpPr>
        <p:spPr>
          <a:xfrm>
            <a:off x="46482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34" name="Rectangle 33"/>
          <p:cNvSpPr/>
          <p:nvPr/>
        </p:nvSpPr>
        <p:spPr>
          <a:xfrm>
            <a:off x="32004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35" name="Rectangle 34"/>
          <p:cNvSpPr/>
          <p:nvPr/>
        </p:nvSpPr>
        <p:spPr>
          <a:xfrm>
            <a:off x="17526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Core</a:t>
            </a:r>
            <a:endParaRPr lang="en-US" dirty="0">
              <a:solidFill>
                <a:schemeClr val="tx1"/>
              </a:solidFill>
            </a:endParaRPr>
          </a:p>
        </p:txBody>
      </p:sp>
      <p:sp>
        <p:nvSpPr>
          <p:cNvPr id="23" name="Flowchart: Direct Access Storage 22"/>
          <p:cNvSpPr/>
          <p:nvPr/>
        </p:nvSpPr>
        <p:spPr>
          <a:xfrm>
            <a:off x="20193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70988" y="2362200"/>
            <a:ext cx="80182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49" name="Flowchart: Direct Access Storage 48"/>
          <p:cNvSpPr/>
          <p:nvPr/>
        </p:nvSpPr>
        <p:spPr>
          <a:xfrm>
            <a:off x="3467099"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18789" y="2362200"/>
            <a:ext cx="80182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51" name="Flowchart: Direct Access Storage 50"/>
          <p:cNvSpPr/>
          <p:nvPr/>
        </p:nvSpPr>
        <p:spPr>
          <a:xfrm>
            <a:off x="49149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6266589" y="2362200"/>
            <a:ext cx="801823" cy="646331"/>
          </a:xfrm>
          <a:prstGeom prst="rect">
            <a:avLst/>
          </a:prstGeom>
        </p:spPr>
        <p:txBody>
          <a:bodyPr wrap="none">
            <a:spAutoFit/>
          </a:bodyPr>
          <a:lstStyle/>
          <a:p>
            <a:r>
              <a:rPr lang="en-US" dirty="0" smtClean="0">
                <a:solidFill>
                  <a:srgbClr val="FFFF99"/>
                </a:solidFill>
              </a:rPr>
              <a:t>*****</a:t>
            </a:r>
            <a:br>
              <a:rPr lang="en-US" dirty="0" smtClean="0">
                <a:solidFill>
                  <a:srgbClr val="FFFF99"/>
                </a:solidFill>
              </a:rPr>
            </a:br>
            <a:r>
              <a:rPr lang="en-US" dirty="0" smtClean="0">
                <a:solidFill>
                  <a:srgbClr val="FFFF99"/>
                </a:solidFill>
              </a:rPr>
              <a:t>*****</a:t>
            </a:r>
            <a:endParaRPr lang="en-US" b="1" dirty="0">
              <a:solidFill>
                <a:srgbClr val="FFFF99"/>
              </a:solidFill>
            </a:endParaRPr>
          </a:p>
        </p:txBody>
      </p:sp>
      <p:sp>
        <p:nvSpPr>
          <p:cNvPr id="53" name="Flowchart: Direct Access Storage 52"/>
          <p:cNvSpPr/>
          <p:nvPr/>
        </p:nvSpPr>
        <p:spPr>
          <a:xfrm>
            <a:off x="63627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4642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8398" y="1143000"/>
            <a:ext cx="1967205" cy="4708981"/>
          </a:xfrm>
          <a:prstGeom prst="rect">
            <a:avLst/>
          </a:prstGeom>
          <a:noFill/>
        </p:spPr>
        <p:txBody>
          <a:bodyPr wrap="none" rtlCol="0">
            <a:spAutoFit/>
          </a:bodyPr>
          <a:lstStyle/>
          <a:p>
            <a:r>
              <a:rPr lang="en-US" sz="30000" b="1" dirty="0" smtClean="0"/>
              <a:t>?</a:t>
            </a:r>
            <a:endParaRPr lang="en-US" sz="30000" b="1" dirty="0"/>
          </a:p>
        </p:txBody>
      </p:sp>
    </p:spTree>
    <p:extLst>
      <p:ext uri="{BB962C8B-B14F-4D97-AF65-F5344CB8AC3E}">
        <p14:creationId xmlns:p14="http://schemas.microsoft.com/office/powerpoint/2010/main" val="357120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050" y="39079"/>
            <a:ext cx="6591300" cy="523220"/>
          </a:xfrm>
          <a:prstGeom prst="rect">
            <a:avLst/>
          </a:prstGeom>
          <a:noFill/>
        </p:spPr>
        <p:txBody>
          <a:bodyPr wrap="square" rtlCol="0">
            <a:spAutoFit/>
          </a:bodyPr>
          <a:lstStyle/>
          <a:p>
            <a:r>
              <a:rPr lang="en-US" sz="2800" b="1" dirty="0" smtClean="0"/>
              <a:t>Distribution: built-in from the start</a:t>
            </a:r>
            <a:endParaRPr lang="en-US" sz="2800" b="1" dirty="0"/>
          </a:p>
        </p:txBody>
      </p:sp>
    </p:spTree>
    <p:extLst>
      <p:ext uri="{BB962C8B-B14F-4D97-AF65-F5344CB8AC3E}">
        <p14:creationId xmlns:p14="http://schemas.microsoft.com/office/powerpoint/2010/main" val="3599978898"/>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solidFill>
            <a:schemeClr val="tx1"/>
          </a:solidFill>
          <a:ln>
            <a:noFill/>
          </a:ln>
          <a:effectLs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1" y="438136"/>
            <a:ext cx="97140" cy="16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799" y="5519736"/>
            <a:ext cx="1040123"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3804" y="581028"/>
            <a:ext cx="155584" cy="25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3050" y="755197"/>
            <a:ext cx="188515" cy="31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404" y="945697"/>
            <a:ext cx="238729"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0705" y="1143000"/>
            <a:ext cx="290699" cy="48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2698" y="1447801"/>
            <a:ext cx="414897"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1981200"/>
            <a:ext cx="55319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449" y="3200401"/>
            <a:ext cx="78369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39050" y="39079"/>
            <a:ext cx="6591300" cy="523220"/>
          </a:xfrm>
          <a:prstGeom prst="rect">
            <a:avLst/>
          </a:prstGeom>
          <a:noFill/>
        </p:spPr>
        <p:txBody>
          <a:bodyPr wrap="square" rtlCol="0">
            <a:spAutoFit/>
          </a:bodyPr>
          <a:lstStyle/>
          <a:p>
            <a:r>
              <a:rPr lang="en-US" sz="2800" b="1" dirty="0" smtClean="0"/>
              <a:t>Distribution: built-in from the start</a:t>
            </a:r>
            <a:endParaRPr lang="en-US" sz="2800" b="1" dirty="0"/>
          </a:p>
        </p:txBody>
      </p:sp>
      <p:pic>
        <p:nvPicPr>
          <p:cNvPr id="2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95244" y="500744"/>
            <a:ext cx="126362" cy="208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57696" y="108907"/>
            <a:ext cx="45719" cy="75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4800" y="199772"/>
            <a:ext cx="63541" cy="10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1712" y="252285"/>
            <a:ext cx="77871" cy="12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890578"/>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872" y="2667000"/>
            <a:ext cx="558800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nvPr>
        </p:nvGraphicFramePr>
        <p:xfrm>
          <a:off x="271781" y="228600"/>
          <a:ext cx="4528820" cy="2971803"/>
        </p:xfrm>
        <a:graphic>
          <a:graphicData uri="http://schemas.openxmlformats.org/drawingml/2006/table">
            <a:tbl>
              <a:tblPr>
                <a:tableStyleId>{EB344D84-9AFB-497E-A393-DC336BA19D2E}</a:tableStyleId>
              </a:tblPr>
              <a:tblGrid>
                <a:gridCol w="621604"/>
                <a:gridCol w="1443005"/>
                <a:gridCol w="2464211"/>
              </a:tblGrid>
              <a:tr h="379171">
                <a:tc>
                  <a:txBody>
                    <a:bodyPr/>
                    <a:lstStyle/>
                    <a:p>
                      <a:pPr algn="ctr" fontAlgn="b"/>
                      <a:r>
                        <a:rPr lang="en-US" sz="1400" u="none" strike="noStrike" dirty="0">
                          <a:effectLst/>
                        </a:rPr>
                        <a:t>Nines</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Uptime</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Annual Downtime</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dirty="0">
                          <a:effectLst/>
                        </a:rPr>
                        <a:t>9</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99.9999999%</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30 milliseconds</a:t>
                      </a:r>
                      <a:endParaRPr lang="en-US" sz="1400" b="1" i="0" u="none" strike="noStrike">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8</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99.9999990%</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300 milliseconds</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7</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99.9999900%</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3 </a:t>
                      </a:r>
                      <a:r>
                        <a:rPr lang="en-US" sz="1400" u="none" strike="noStrike" dirty="0" smtClean="0">
                          <a:effectLst/>
                        </a:rPr>
                        <a:t>seconds</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6</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99.9999000%</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a:effectLst/>
                        </a:rPr>
                        <a:t>32 seconds</a:t>
                      </a:r>
                      <a:endParaRPr lang="en-US" sz="1400" b="1" i="0" u="none" strike="noStrike">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5</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99.9990000%</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 5 minutes</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4</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99.9900000%</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 53 minutes</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3</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a:effectLst/>
                        </a:rPr>
                        <a:t>99.9000000%</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 8 hours, 46 minutes</a:t>
                      </a:r>
                      <a:endParaRPr lang="en-US" sz="14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400" u="none" strike="noStrike">
                          <a:effectLst/>
                        </a:rPr>
                        <a:t>2</a:t>
                      </a:r>
                      <a:endParaRPr lang="en-US" sz="1400" b="1" i="0" u="none" strike="noStrike">
                        <a:solidFill>
                          <a:srgbClr val="000000"/>
                        </a:solidFill>
                        <a:effectLst/>
                        <a:latin typeface="Calibri"/>
                      </a:endParaRPr>
                    </a:p>
                  </a:txBody>
                  <a:tcPr marL="9525" marR="9525" marT="9525" marB="0" anchor="ctr"/>
                </a:tc>
                <a:tc>
                  <a:txBody>
                    <a:bodyPr/>
                    <a:lstStyle/>
                    <a:p>
                      <a:pPr algn="ctr" fontAlgn="b"/>
                      <a:r>
                        <a:rPr lang="en-US" sz="1400" u="none" strike="noStrike" dirty="0">
                          <a:effectLst/>
                        </a:rPr>
                        <a:t>99.0000000%</a:t>
                      </a:r>
                      <a:endParaRPr lang="en-US" sz="1400" b="1" i="0" u="none" strike="noStrike" dirty="0">
                        <a:solidFill>
                          <a:srgbClr val="000000"/>
                        </a:solidFill>
                        <a:effectLst/>
                        <a:latin typeface="Calibri"/>
                      </a:endParaRPr>
                    </a:p>
                  </a:txBody>
                  <a:tcPr marL="9525" marR="9525" marT="9525" marB="0" anchor="ctr"/>
                </a:tc>
                <a:tc>
                  <a:txBody>
                    <a:bodyPr/>
                    <a:lstStyle/>
                    <a:p>
                      <a:pPr algn="ctr" fontAlgn="b"/>
                      <a:r>
                        <a:rPr lang="en-US" sz="1400" u="none" strike="noStrike" dirty="0">
                          <a:effectLst/>
                        </a:rPr>
                        <a:t> 3 days, 15 hours, 36 minutes</a:t>
                      </a:r>
                      <a:endParaRPr lang="en-US" sz="1400" b="1" i="0" u="none" strike="noStrike" dirty="0">
                        <a:solidFill>
                          <a:srgbClr val="000000"/>
                        </a:solidFill>
                        <a:effectLst/>
                        <a:latin typeface="Calibri"/>
                      </a:endParaRPr>
                    </a:p>
                  </a:txBody>
                  <a:tcPr marL="9525" marR="9525" marT="9525" marB="0" anchor="ctr"/>
                </a:tc>
              </a:tr>
            </a:tbl>
          </a:graphicData>
        </a:graphic>
      </p:graphicFrame>
      <p:cxnSp>
        <p:nvCxnSpPr>
          <p:cNvPr id="4" name="Straight Arrow Connector 3"/>
          <p:cNvCxnSpPr/>
          <p:nvPr/>
        </p:nvCxnSpPr>
        <p:spPr>
          <a:xfrm flipH="1">
            <a:off x="697865" y="457200"/>
            <a:ext cx="506730" cy="292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255599" y="3244334"/>
            <a:ext cx="632802" cy="369332"/>
          </a:xfrm>
          <a:prstGeom prst="rect">
            <a:avLst/>
          </a:prstGeom>
        </p:spPr>
        <p:txBody>
          <a:bodyPr wrap="none">
            <a:spAutoFit/>
          </a:bodyPr>
          <a:lstStyle/>
          <a:p>
            <a:r>
              <a:rPr lang="en-US" dirty="0"/>
              <a:t>Safe </a:t>
            </a:r>
          </a:p>
        </p:txBody>
      </p:sp>
      <p:grpSp>
        <p:nvGrpSpPr>
          <p:cNvPr id="19" name="Group 18"/>
          <p:cNvGrpSpPr/>
          <p:nvPr/>
        </p:nvGrpSpPr>
        <p:grpSpPr>
          <a:xfrm>
            <a:off x="386080" y="3525678"/>
            <a:ext cx="4414520" cy="3200261"/>
            <a:chOff x="386080" y="3525678"/>
            <a:chExt cx="4414520" cy="3200261"/>
          </a:xfrm>
        </p:grpSpPr>
        <p:sp>
          <p:nvSpPr>
            <p:cNvPr id="6" name="Rounded Rectangle 5"/>
            <p:cNvSpPr/>
            <p:nvPr/>
          </p:nvSpPr>
          <p:spPr>
            <a:xfrm>
              <a:off x="3532186" y="5257800"/>
              <a:ext cx="1268414"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Hot code loading</a:t>
              </a:r>
              <a:endParaRPr lang="en-US" dirty="0"/>
            </a:p>
          </p:txBody>
        </p:sp>
        <p:sp>
          <p:nvSpPr>
            <p:cNvPr id="8" name="Rounded Rectangle 7"/>
            <p:cNvSpPr/>
            <p:nvPr/>
          </p:nvSpPr>
          <p:spPr>
            <a:xfrm>
              <a:off x="386080" y="5257800"/>
              <a:ext cx="1393161"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Links and monitors</a:t>
              </a:r>
              <a:endParaRPr lang="en-US" dirty="0"/>
            </a:p>
          </p:txBody>
        </p:sp>
        <p:grpSp>
          <p:nvGrpSpPr>
            <p:cNvPr id="10" name="Group 9"/>
            <p:cNvGrpSpPr/>
            <p:nvPr/>
          </p:nvGrpSpPr>
          <p:grpSpPr>
            <a:xfrm>
              <a:off x="1371600" y="3525678"/>
              <a:ext cx="2209800" cy="1587499"/>
              <a:chOff x="5334000" y="603250"/>
              <a:chExt cx="3505200" cy="2371725"/>
            </a:xfrm>
          </p:grpSpPr>
          <p:cxnSp>
            <p:nvCxnSpPr>
              <p:cNvPr id="12" name="Straight Arrow Connector 11"/>
              <p:cNvCxnSpPr/>
              <p:nvPr/>
            </p:nvCxnSpPr>
            <p:spPr>
              <a:xfrm>
                <a:off x="7239000" y="1136650"/>
                <a:ext cx="609600" cy="8096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H="1">
                <a:off x="6477000" y="1136650"/>
                <a:ext cx="571500" cy="9120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477000" y="60325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Supervisor</a:t>
                </a:r>
                <a:endParaRPr lang="en-US" sz="1200" dirty="0"/>
              </a:p>
            </p:txBody>
          </p:sp>
          <p:sp>
            <p:nvSpPr>
              <p:cNvPr id="15" name="Oval 14"/>
              <p:cNvSpPr/>
              <p:nvPr/>
            </p:nvSpPr>
            <p:spPr>
              <a:xfrm>
                <a:off x="73152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Worker</a:t>
                </a:r>
                <a:endParaRPr lang="en-US" sz="1200" dirty="0"/>
              </a:p>
            </p:txBody>
          </p:sp>
          <p:sp>
            <p:nvSpPr>
              <p:cNvPr id="16" name="Oval 15"/>
              <p:cNvSpPr/>
              <p:nvPr/>
            </p:nvSpPr>
            <p:spPr>
              <a:xfrm>
                <a:off x="53340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Worker</a:t>
                </a:r>
                <a:endParaRPr lang="en-US" sz="1200" dirty="0"/>
              </a:p>
            </p:txBody>
          </p:sp>
        </p:grpSp>
        <p:sp>
          <p:nvSpPr>
            <p:cNvPr id="18" name="Rounded Rectangle 17"/>
            <p:cNvSpPr/>
            <p:nvPr/>
          </p:nvSpPr>
          <p:spPr>
            <a:xfrm>
              <a:off x="386080" y="6040139"/>
              <a:ext cx="441452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simple distribution, safe concurrency</a:t>
              </a:r>
              <a:endParaRPr lang="en-US" dirty="0"/>
            </a:p>
          </p:txBody>
        </p:sp>
        <p:sp>
          <p:nvSpPr>
            <p:cNvPr id="20" name="Rounded Rectangle 19"/>
            <p:cNvSpPr/>
            <p:nvPr/>
          </p:nvSpPr>
          <p:spPr>
            <a:xfrm>
              <a:off x="1903038" y="5257800"/>
              <a:ext cx="1525962"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No masters</a:t>
              </a:r>
              <a:endParaRPr lang="en-US" dirty="0"/>
            </a:p>
          </p:txBody>
        </p:sp>
      </p:grpSp>
      <p:sp>
        <p:nvSpPr>
          <p:cNvPr id="21" name="TextBox 20"/>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Why -&gt; reliability</a:t>
            </a:r>
            <a:endParaRPr lang="en-US" sz="2400" dirty="0">
              <a:solidFill>
                <a:schemeClr val="bg1">
                  <a:lumMod val="65000"/>
                </a:schemeClr>
              </a:solidFill>
            </a:endParaRPr>
          </a:p>
        </p:txBody>
      </p:sp>
    </p:spTree>
    <p:custDataLst>
      <p:tags r:id="rId1"/>
    </p:custDataLst>
    <p:extLst>
      <p:ext uri="{BB962C8B-B14F-4D97-AF65-F5344CB8AC3E}">
        <p14:creationId xmlns:p14="http://schemas.microsoft.com/office/powerpoint/2010/main" val="3519389142"/>
      </p:ext>
    </p:extLst>
  </p:cSld>
  <p:clrMapOvr>
    <a:masterClrMapping/>
  </p:clrMapOvr>
  <mc:AlternateContent xmlns:mc="http://schemas.openxmlformats.org/markup-compatibility/2006" xmlns:p14="http://schemas.microsoft.com/office/powerpoint/2010/main">
    <mc:Choice Requires="p14">
      <p:transition spd="slow" p14:dur="2000" advTm="369020"/>
    </mc:Choice>
    <mc:Fallback xmlns="">
      <p:transition spd="slow" advTm="369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28600" y="304800"/>
            <a:ext cx="8686800" cy="1015663"/>
          </a:xfrm>
          <a:prstGeom prst="rect">
            <a:avLst/>
          </a:prstGeom>
        </p:spPr>
        <p:txBody>
          <a:bodyPr wrap="square">
            <a:spAutoFit/>
          </a:bodyPr>
          <a:lstStyle/>
          <a:p>
            <a:pPr algn="ctr"/>
            <a:r>
              <a:rPr lang="en-US" sz="3200" b="1" dirty="0">
                <a:solidFill>
                  <a:schemeClr val="bg1"/>
                </a:solidFill>
              </a:rPr>
              <a:t>“Learn Y</a:t>
            </a:r>
            <a:r>
              <a:rPr lang="en-US" sz="3200" b="1" dirty="0" smtClean="0">
                <a:solidFill>
                  <a:schemeClr val="bg1"/>
                </a:solidFill>
              </a:rPr>
              <a:t>ou Some </a:t>
            </a:r>
            <a:r>
              <a:rPr lang="en-US" sz="3200" b="1" dirty="0">
                <a:solidFill>
                  <a:schemeClr val="bg1"/>
                </a:solidFill>
              </a:rPr>
              <a:t>Erlang for Great </a:t>
            </a:r>
            <a:r>
              <a:rPr lang="en-US" sz="3200" b="1" dirty="0" smtClean="0">
                <a:solidFill>
                  <a:schemeClr val="bg1"/>
                </a:solidFill>
              </a:rPr>
              <a:t>Good!” </a:t>
            </a:r>
            <a:r>
              <a:rPr lang="en-US" sz="2800" dirty="0">
                <a:solidFill>
                  <a:schemeClr val="bg1"/>
                </a:solidFill>
              </a:rPr>
              <a:t>http://learnyousomeerlang.com/</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-&gt; read this excellent and free online book</a:t>
            </a:r>
            <a:endParaRPr lang="en-US" sz="2400" dirty="0">
              <a:solidFill>
                <a:schemeClr val="bg1">
                  <a:lumMod val="65000"/>
                </a:schemeClr>
              </a:solidFill>
            </a:endParaRPr>
          </a:p>
        </p:txBody>
      </p:sp>
      <p:pic>
        <p:nvPicPr>
          <p:cNvPr id="2050" name="Picture 2" descr="Learn you Some Erlang for Great Good! A squid doing multitasking in space is drawn here by the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60" y="1524000"/>
            <a:ext cx="5546880" cy="44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281159"/>
      </p:ext>
    </p:extLst>
  </p:cSld>
  <p:clrMapOvr>
    <a:masterClrMapping/>
  </p:clrMapOvr>
  <mc:AlternateContent xmlns:mc="http://schemas.openxmlformats.org/markup-compatibility/2006" xmlns:p14="http://schemas.microsoft.com/office/powerpoint/2010/main">
    <mc:Choice Requires="p14">
      <p:transition spd="slow" p14:dur="2000" advTm="23782"/>
    </mc:Choice>
    <mc:Fallback xmlns="">
      <p:transition spd="slow" advTm="23782"/>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-&gt; read some books</a:t>
            </a:r>
            <a:endParaRPr lang="en-US" sz="2400" dirty="0">
              <a:solidFill>
                <a:schemeClr val="bg1">
                  <a:lumMod val="65000"/>
                </a:schemeClr>
              </a:solidFill>
            </a:endParaRPr>
          </a:p>
        </p:txBody>
      </p:sp>
      <p:pic>
        <p:nvPicPr>
          <p:cNvPr id="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02" y="1875653"/>
            <a:ext cx="2537598" cy="3045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1862138"/>
            <a:ext cx="24003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838325"/>
            <a:ext cx="25527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2948371"/>
      </p:ext>
    </p:extLst>
  </p:cSld>
  <p:clrMapOvr>
    <a:masterClrMapping/>
  </p:clrMapOvr>
  <mc:AlternateContent xmlns:mc="http://schemas.openxmlformats.org/markup-compatibility/2006" xmlns:p14="http://schemas.microsoft.com/office/powerpoint/2010/main">
    <mc:Choice Requires="p14">
      <p:transition spd="slow" p14:dur="2000" advTm="191078"/>
    </mc:Choice>
    <mc:Fallback xmlns="">
      <p:transition spd="slow" advTm="191078"/>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28600" y="304800"/>
            <a:ext cx="8686800" cy="523220"/>
          </a:xfrm>
          <a:prstGeom prst="rect">
            <a:avLst/>
          </a:prstGeom>
        </p:spPr>
        <p:txBody>
          <a:bodyPr wrap="square">
            <a:spAutoFit/>
          </a:bodyPr>
          <a:lstStyle/>
          <a:p>
            <a:pPr algn="ctr"/>
            <a:r>
              <a:rPr lang="en-US" sz="2800" dirty="0" smtClean="0">
                <a:solidFill>
                  <a:schemeClr val="bg1"/>
                </a:solidFill>
              </a:rPr>
              <a:t>Search “pragmatic </a:t>
            </a:r>
            <a:r>
              <a:rPr lang="en-US" sz="2800" dirty="0" err="1">
                <a:solidFill>
                  <a:schemeClr val="bg1"/>
                </a:solidFill>
              </a:rPr>
              <a:t>kevin</a:t>
            </a:r>
            <a:r>
              <a:rPr lang="en-US" sz="2800" dirty="0">
                <a:solidFill>
                  <a:schemeClr val="bg1"/>
                </a:solidFill>
              </a:rPr>
              <a:t> smith”</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a:t>
            </a:r>
            <a:r>
              <a:rPr lang="en-US" sz="2400" dirty="0">
                <a:solidFill>
                  <a:schemeClr val="bg1">
                    <a:lumMod val="65000"/>
                  </a:schemeClr>
                </a:solidFill>
              </a:rPr>
              <a:t>-&gt; c</a:t>
            </a:r>
            <a:r>
              <a:rPr lang="en-US" sz="2400" dirty="0" smtClean="0">
                <a:solidFill>
                  <a:schemeClr val="bg1">
                    <a:lumMod val="65000"/>
                  </a:schemeClr>
                </a:solidFill>
              </a:rPr>
              <a:t>ode alongside Kevin Smith for eight </a:t>
            </a:r>
            <a:r>
              <a:rPr lang="en-US" sz="2400" dirty="0">
                <a:solidFill>
                  <a:schemeClr val="bg1">
                    <a:lumMod val="65000"/>
                  </a:schemeClr>
                </a:solidFill>
              </a:rPr>
              <a:t>screencasts</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769" y="1143000"/>
            <a:ext cx="6748462" cy="471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487548"/>
      </p:ext>
    </p:extLst>
  </p:cSld>
  <p:clrMapOvr>
    <a:masterClrMapping/>
  </p:clrMapOvr>
  <mc:AlternateContent xmlns:mc="http://schemas.openxmlformats.org/markup-compatibility/2006" xmlns:p14="http://schemas.microsoft.com/office/powerpoint/2010/main">
    <mc:Choice Requires="p14">
      <p:transition spd="slow" p14:dur="2000" advTm="64426"/>
    </mc:Choice>
    <mc:Fallback xmlns="">
      <p:transition spd="slow" advTm="64426"/>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-&gt; visit my blog</a:t>
            </a:r>
            <a:endParaRPr lang="en-US" sz="2400" dirty="0">
              <a:solidFill>
                <a:schemeClr val="bg1">
                  <a:lumMod val="65000"/>
                </a:schemeClr>
              </a:solidFill>
            </a:endParaRPr>
          </a:p>
        </p:txBody>
      </p:sp>
      <p:sp>
        <p:nvSpPr>
          <p:cNvPr id="3" name="Rectangle 2"/>
          <p:cNvSpPr/>
          <p:nvPr/>
        </p:nvSpPr>
        <p:spPr>
          <a:xfrm>
            <a:off x="1306266" y="3052227"/>
            <a:ext cx="6531468" cy="1138773"/>
          </a:xfrm>
          <a:prstGeom prst="rect">
            <a:avLst/>
          </a:prstGeom>
        </p:spPr>
        <p:txBody>
          <a:bodyPr wrap="none">
            <a:spAutoFit/>
          </a:bodyPr>
          <a:lstStyle/>
          <a:p>
            <a:pPr algn="ctr"/>
            <a:r>
              <a:rPr lang="en-US" sz="2000" dirty="0" smtClean="0">
                <a:solidFill>
                  <a:schemeClr val="bg1"/>
                </a:solidFill>
              </a:rPr>
              <a:t>My blog:</a:t>
            </a:r>
            <a:br>
              <a:rPr lang="en-US" sz="2000" dirty="0" smtClean="0">
                <a:solidFill>
                  <a:schemeClr val="bg1"/>
                </a:solidFill>
              </a:rPr>
            </a:br>
            <a:endParaRPr lang="en-US" sz="2000" dirty="0" smtClean="0">
              <a:solidFill>
                <a:schemeClr val="bg1"/>
              </a:solidFill>
            </a:endParaRPr>
          </a:p>
          <a:p>
            <a:pPr algn="ctr"/>
            <a:r>
              <a:rPr lang="en-US" sz="2800" dirty="0" smtClean="0">
                <a:solidFill>
                  <a:schemeClr val="bg1"/>
                </a:solidFill>
              </a:rPr>
              <a:t>http</a:t>
            </a:r>
            <a:r>
              <a:rPr lang="en-US" sz="2800" dirty="0">
                <a:solidFill>
                  <a:schemeClr val="bg1"/>
                </a:solidFill>
              </a:rPr>
              <a:t>://freshbrewedcode.com/bryanhunter/</a:t>
            </a:r>
          </a:p>
        </p:txBody>
      </p:sp>
      <p:pic>
        <p:nvPicPr>
          <p:cNvPr id="2050" name="Picture 2" descr="Bryan's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0"/>
            <a:ext cx="9144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947476"/>
      </p:ext>
    </p:extLst>
  </p:cSld>
  <p:clrMapOvr>
    <a:masterClrMapping/>
  </p:clrMapOvr>
  <mc:AlternateContent xmlns:mc="http://schemas.openxmlformats.org/markup-compatibility/2006" xmlns:p14="http://schemas.microsoft.com/office/powerpoint/2010/main">
    <mc:Choice Requires="p14">
      <p:transition spd="slow" p14:dur="2000" advTm="12469"/>
    </mc:Choice>
    <mc:Fallback xmlns="">
      <p:transition spd="slow" advTm="1246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flipV="1">
            <a:off x="-12358" y="-2"/>
            <a:ext cx="9156357" cy="4038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-&gt; join your local FP group</a:t>
            </a:r>
            <a:endParaRPr lang="en-US" sz="2400" dirty="0">
              <a:solidFill>
                <a:schemeClr val="bg1">
                  <a:lumMod val="65000"/>
                </a:schemeClr>
              </a:solidFill>
            </a:endParaRPr>
          </a:p>
        </p:txBody>
      </p:sp>
      <p:sp>
        <p:nvSpPr>
          <p:cNvPr id="3" name="TextBox 2"/>
          <p:cNvSpPr txBox="1"/>
          <p:nvPr/>
        </p:nvSpPr>
        <p:spPr>
          <a:xfrm>
            <a:off x="304800" y="4419600"/>
            <a:ext cx="8001000" cy="923330"/>
          </a:xfrm>
          <a:prstGeom prst="rect">
            <a:avLst/>
          </a:prstGeom>
          <a:noFill/>
        </p:spPr>
        <p:txBody>
          <a:bodyPr wrap="square" rtlCol="0">
            <a:spAutoFit/>
          </a:bodyPr>
          <a:lstStyle/>
          <a:p>
            <a:pPr algn="ctr"/>
            <a:r>
              <a:rPr lang="en-US" sz="5400" b="1" dirty="0" smtClean="0">
                <a:solidFill>
                  <a:schemeClr val="bg1"/>
                </a:solidFill>
              </a:rPr>
              <a:t>http://nashfp.org</a:t>
            </a:r>
            <a:endParaRPr lang="en-US" sz="5400" b="1"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4800"/>
            <a:ext cx="6934200" cy="2922802"/>
          </a:xfrm>
          <a:prstGeom prst="rect">
            <a:avLst/>
          </a:prstGeom>
        </p:spPr>
      </p:pic>
    </p:spTree>
    <p:extLst>
      <p:ext uri="{BB962C8B-B14F-4D97-AF65-F5344CB8AC3E}">
        <p14:creationId xmlns:p14="http://schemas.microsoft.com/office/powerpoint/2010/main" val="674034043"/>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990600" y="762000"/>
            <a:ext cx="7315200" cy="1754326"/>
          </a:xfrm>
          <a:prstGeom prst="rect">
            <a:avLst/>
          </a:prstGeom>
        </p:spPr>
        <p:txBody>
          <a:bodyPr wrap="square">
            <a:spAutoFit/>
          </a:bodyPr>
          <a:lstStyle/>
          <a:p>
            <a:pPr>
              <a:buNone/>
            </a:pPr>
            <a:r>
              <a:rPr lang="en-US" sz="3600" dirty="0">
                <a:solidFill>
                  <a:schemeClr val="bg1"/>
                </a:solidFill>
              </a:rPr>
              <a:t>Bryan </a:t>
            </a:r>
            <a:r>
              <a:rPr lang="en-US" sz="3600" dirty="0" smtClean="0">
                <a:solidFill>
                  <a:schemeClr val="bg1"/>
                </a:solidFill>
              </a:rPr>
              <a:t>Hunter</a:t>
            </a:r>
            <a:endParaRPr lang="en-US" sz="3600" dirty="0">
              <a:solidFill>
                <a:schemeClr val="bg1"/>
              </a:solidFill>
            </a:endParaRPr>
          </a:p>
          <a:p>
            <a:pPr>
              <a:buNone/>
            </a:pPr>
            <a:r>
              <a:rPr lang="en-US" sz="3600" dirty="0">
                <a:solidFill>
                  <a:schemeClr val="bg1"/>
                </a:solidFill>
              </a:rPr>
              <a:t>Twitter: @</a:t>
            </a:r>
            <a:r>
              <a:rPr lang="en-US" sz="3600" dirty="0" err="1">
                <a:solidFill>
                  <a:schemeClr val="bg1"/>
                </a:solidFill>
              </a:rPr>
              <a:t>bryan_hunter</a:t>
            </a:r>
            <a:endParaRPr lang="en-US" sz="3600" dirty="0">
              <a:solidFill>
                <a:schemeClr val="bg1"/>
              </a:solidFill>
            </a:endParaRPr>
          </a:p>
          <a:p>
            <a:pPr>
              <a:buNone/>
            </a:pPr>
            <a:r>
              <a:rPr lang="en-US" sz="3600" dirty="0" smtClean="0">
                <a:solidFill>
                  <a:schemeClr val="bg1"/>
                </a:solidFill>
              </a:rPr>
              <a:t>Email</a:t>
            </a:r>
            <a:r>
              <a:rPr lang="en-US" sz="3600" dirty="0">
                <a:solidFill>
                  <a:schemeClr val="bg1"/>
                </a:solidFill>
              </a:rPr>
              <a:t>: </a:t>
            </a:r>
            <a:r>
              <a:rPr lang="en-US" sz="3600" dirty="0" smtClean="0">
                <a:solidFill>
                  <a:schemeClr val="bg1"/>
                </a:solidFill>
              </a:rPr>
              <a:t>bryan.hunter@fireflylogic.com</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chemeClr val="bg1">
                    <a:lumMod val="65000"/>
                  </a:schemeClr>
                </a:solidFill>
              </a:rPr>
              <a:t>How -&gt; keep in touch</a:t>
            </a:r>
            <a:endParaRPr lang="en-US" sz="2400" dirty="0">
              <a:solidFill>
                <a:schemeClr val="bg1">
                  <a:lumMod val="65000"/>
                </a:schemeClr>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474" y="3810000"/>
            <a:ext cx="1685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81075" y="3505200"/>
            <a:ext cx="5191125" cy="1938992"/>
          </a:xfrm>
          <a:prstGeom prst="rect">
            <a:avLst/>
          </a:prstGeom>
        </p:spPr>
        <p:txBody>
          <a:bodyPr wrap="square">
            <a:spAutoFit/>
          </a:bodyPr>
          <a:lstStyle/>
          <a:p>
            <a:pPr>
              <a:buNone/>
            </a:pPr>
            <a:r>
              <a:rPr lang="en-US" sz="4000" dirty="0">
                <a:solidFill>
                  <a:schemeClr val="bg1"/>
                </a:solidFill>
              </a:rPr>
              <a:t>Firefly Logic, Inc.</a:t>
            </a:r>
          </a:p>
          <a:p>
            <a:r>
              <a:rPr lang="en-US" sz="2400" dirty="0">
                <a:solidFill>
                  <a:schemeClr val="bg1"/>
                </a:solidFill>
              </a:rPr>
              <a:t>1000 Main Street, Suite 201</a:t>
            </a:r>
            <a:br>
              <a:rPr lang="en-US" sz="2400" dirty="0">
                <a:solidFill>
                  <a:schemeClr val="bg1"/>
                </a:solidFill>
              </a:rPr>
            </a:br>
            <a:r>
              <a:rPr lang="en-US" sz="2400" dirty="0">
                <a:solidFill>
                  <a:schemeClr val="bg1"/>
                </a:solidFill>
              </a:rPr>
              <a:t>Nashville, TN </a:t>
            </a:r>
            <a:r>
              <a:rPr lang="en-US" sz="2400" dirty="0" smtClean="0">
                <a:solidFill>
                  <a:schemeClr val="bg1"/>
                </a:solidFill>
              </a:rPr>
              <a:t>37206</a:t>
            </a:r>
          </a:p>
          <a:p>
            <a:r>
              <a:rPr lang="en-US" sz="3200" dirty="0" smtClean="0">
                <a:solidFill>
                  <a:schemeClr val="bg1"/>
                </a:solidFill>
              </a:rPr>
              <a:t>http://fireflylogic.com</a:t>
            </a:r>
            <a:endParaRPr lang="en-US" sz="3200" dirty="0">
              <a:solidFill>
                <a:schemeClr val="bg1"/>
              </a:solidFill>
            </a:endParaRPr>
          </a:p>
        </p:txBody>
      </p:sp>
    </p:spTree>
    <p:extLst>
      <p:ext uri="{BB962C8B-B14F-4D97-AF65-F5344CB8AC3E}">
        <p14:creationId xmlns:p14="http://schemas.microsoft.com/office/powerpoint/2010/main" val="3817639199"/>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ryanhunter\Desktop\snowmanflamethro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9" y="533400"/>
            <a:ext cx="9160029" cy="6477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891" y="0"/>
            <a:ext cx="9144000" cy="830997"/>
          </a:xfrm>
          <a:prstGeom prst="rect">
            <a:avLst/>
          </a:prstGeom>
          <a:solidFill>
            <a:schemeClr val="bg1"/>
          </a:solidFill>
        </p:spPr>
        <p:txBody>
          <a:bodyPr wrap="square">
            <a:spAutoFit/>
          </a:bodyPr>
          <a:lstStyle/>
          <a:p>
            <a:pPr algn="ctr"/>
            <a:r>
              <a:rPr lang="en-US" sz="4800" i="1" dirty="0"/>
              <a:t>Right tool for the </a:t>
            </a:r>
            <a:r>
              <a:rPr lang="en-US" sz="4800" i="1" dirty="0" smtClean="0"/>
              <a:t>job!</a:t>
            </a:r>
            <a:endParaRPr lang="en-US" sz="4800" i="1" dirty="0"/>
          </a:p>
        </p:txBody>
      </p:sp>
    </p:spTree>
    <p:extLst>
      <p:ext uri="{BB962C8B-B14F-4D97-AF65-F5344CB8AC3E}">
        <p14:creationId xmlns:p14="http://schemas.microsoft.com/office/powerpoint/2010/main" val="162534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5575"/>
            <a:ext cx="9144000" cy="1063625"/>
          </a:xfrm>
        </p:spPr>
        <p:txBody>
          <a:bodyPr/>
          <a:lstStyle/>
          <a:p>
            <a:pPr algn="ctr"/>
            <a:r>
              <a:rPr lang="en-US" dirty="0" smtClean="0">
                <a:solidFill>
                  <a:schemeClr val="bg1"/>
                </a:solidFill>
              </a:rPr>
              <a:t>What’s Erlang</a:t>
            </a:r>
            <a:r>
              <a:rPr lang="en-US" dirty="0">
                <a:solidFill>
                  <a:schemeClr val="bg1"/>
                </a:solidFill>
              </a:rPr>
              <a:t>?</a:t>
            </a:r>
          </a:p>
        </p:txBody>
      </p:sp>
      <p:sp>
        <p:nvSpPr>
          <p:cNvPr id="3" name="TextBox 2"/>
          <p:cNvSpPr txBox="1"/>
          <p:nvPr/>
        </p:nvSpPr>
        <p:spPr>
          <a:xfrm>
            <a:off x="342900" y="1307842"/>
            <a:ext cx="8039100" cy="4401205"/>
          </a:xfrm>
          <a:prstGeom prst="rect">
            <a:avLst/>
          </a:prstGeom>
          <a:noFill/>
        </p:spPr>
        <p:txBody>
          <a:bodyPr wrap="square" rtlCol="0">
            <a:spAutoFit/>
          </a:bodyPr>
          <a:lstStyle/>
          <a:p>
            <a:pPr lvl="1" algn="ctr" fontAlgn="base"/>
            <a:r>
              <a:rPr lang="en-US" sz="4000" dirty="0" smtClean="0">
                <a:solidFill>
                  <a:srgbClr val="FFFF00"/>
                </a:solidFill>
              </a:rPr>
              <a:t>Erlang (the language)</a:t>
            </a:r>
          </a:p>
          <a:p>
            <a:pPr lvl="1" algn="ctr" fontAlgn="base"/>
            <a:r>
              <a:rPr lang="en-US" sz="4000" b="1" dirty="0">
                <a:solidFill>
                  <a:schemeClr val="bg1"/>
                </a:solidFill>
              </a:rPr>
              <a:t>+</a:t>
            </a:r>
            <a:endParaRPr lang="en-US" sz="4000" b="1" dirty="0" smtClean="0">
              <a:solidFill>
                <a:schemeClr val="bg1"/>
              </a:solidFill>
            </a:endParaRPr>
          </a:p>
          <a:p>
            <a:pPr lvl="1" algn="ctr" fontAlgn="base"/>
            <a:r>
              <a:rPr lang="en-US" sz="4000" dirty="0" smtClean="0">
                <a:solidFill>
                  <a:srgbClr val="FFFF00"/>
                </a:solidFill>
              </a:rPr>
              <a:t>OTP </a:t>
            </a:r>
          </a:p>
          <a:p>
            <a:pPr lvl="1" algn="ctr" fontAlgn="base"/>
            <a:r>
              <a:rPr lang="en-US" sz="4000" b="1" dirty="0" smtClean="0">
                <a:solidFill>
                  <a:schemeClr val="bg1"/>
                </a:solidFill>
              </a:rPr>
              <a:t>+</a:t>
            </a:r>
            <a:endParaRPr lang="en-US" sz="4000" b="1" dirty="0">
              <a:solidFill>
                <a:schemeClr val="bg1"/>
              </a:solidFill>
            </a:endParaRPr>
          </a:p>
          <a:p>
            <a:pPr lvl="1" algn="ctr" fontAlgn="base"/>
            <a:r>
              <a:rPr lang="en-US" sz="4000" dirty="0" smtClean="0">
                <a:solidFill>
                  <a:srgbClr val="FFFF00"/>
                </a:solidFill>
              </a:rPr>
              <a:t>The ERTS </a:t>
            </a:r>
          </a:p>
          <a:p>
            <a:pPr lvl="1" algn="ctr" fontAlgn="base"/>
            <a:r>
              <a:rPr lang="en-US" sz="4000" i="1" dirty="0" smtClean="0">
                <a:solidFill>
                  <a:srgbClr val="FFFF00"/>
                </a:solidFill>
              </a:rPr>
              <a:t>(</a:t>
            </a:r>
            <a:r>
              <a:rPr lang="en-US" sz="4000" i="1" dirty="0">
                <a:solidFill>
                  <a:srgbClr val="FFFF00"/>
                </a:solidFill>
              </a:rPr>
              <a:t>Erlang Runtime System</a:t>
            </a:r>
            <a:r>
              <a:rPr lang="en-US" sz="4000" i="1" dirty="0" smtClean="0">
                <a:solidFill>
                  <a:srgbClr val="FFFF00"/>
                </a:solidFill>
              </a:rPr>
              <a:t>)</a:t>
            </a:r>
            <a:endParaRPr lang="en-US" sz="4000" i="1" dirty="0">
              <a:solidFill>
                <a:srgbClr val="FFFF00"/>
              </a:solidFill>
            </a:endParaRPr>
          </a:p>
          <a:p>
            <a:endParaRPr lang="en-US" sz="4000" dirty="0">
              <a:solidFill>
                <a:schemeClr val="bg1"/>
              </a:solidFill>
            </a:endParaRPr>
          </a:p>
        </p:txBody>
      </p:sp>
    </p:spTree>
    <p:custDataLst>
      <p:tags r:id="rId1"/>
    </p:custDataLst>
    <p:extLst>
      <p:ext uri="{BB962C8B-B14F-4D97-AF65-F5344CB8AC3E}">
        <p14:creationId xmlns:p14="http://schemas.microsoft.com/office/powerpoint/2010/main" val="2714752412"/>
      </p:ext>
    </p:extLst>
  </p:cSld>
  <p:clrMapOvr>
    <a:masterClrMapping/>
  </p:clrMapOvr>
  <mc:AlternateContent xmlns:mc="http://schemas.openxmlformats.org/markup-compatibility/2006" xmlns:p14="http://schemas.microsoft.com/office/powerpoint/2010/main">
    <mc:Choice Requires="p14">
      <p:transition spd="slow" p14:dur="2000" advTm="63876"/>
    </mc:Choice>
    <mc:Fallback xmlns="">
      <p:transition spd="slow" advTm="638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Erlang (the Language)</a:t>
            </a:r>
          </a:p>
        </p:txBody>
      </p:sp>
      <p:sp>
        <p:nvSpPr>
          <p:cNvPr id="3" name="Content Placeholder 2"/>
          <p:cNvSpPr>
            <a:spLocks noGrp="1"/>
          </p:cNvSpPr>
          <p:nvPr>
            <p:ph idx="1"/>
          </p:nvPr>
        </p:nvSpPr>
        <p:spPr/>
        <p:txBody>
          <a:bodyPr/>
          <a:lstStyle/>
          <a:p>
            <a:pPr marL="0" indent="0">
              <a:buNone/>
            </a:pPr>
            <a:r>
              <a:rPr lang="en-US" b="1" dirty="0">
                <a:solidFill>
                  <a:srgbClr val="FFFF00"/>
                </a:solidFill>
              </a:rPr>
              <a:t>Functional </a:t>
            </a:r>
          </a:p>
          <a:p>
            <a:pPr marL="457200" lvl="1" indent="0">
              <a:buNone/>
            </a:pPr>
            <a:r>
              <a:rPr lang="en-US" dirty="0" smtClean="0">
                <a:solidFill>
                  <a:schemeClr val="bg1"/>
                </a:solidFill>
              </a:rPr>
              <a:t>immutability, higher-order functions, referential transparency</a:t>
            </a:r>
            <a:r>
              <a:rPr lang="en-US" dirty="0">
                <a:solidFill>
                  <a:schemeClr val="bg1"/>
                </a:solidFill>
              </a:rPr>
              <a:t>, separation of behavior and </a:t>
            </a:r>
            <a:r>
              <a:rPr lang="en-US" dirty="0" smtClean="0">
                <a:solidFill>
                  <a:schemeClr val="bg1"/>
                </a:solidFill>
              </a:rPr>
              <a:t>data, </a:t>
            </a:r>
            <a:r>
              <a:rPr lang="en-US" dirty="0">
                <a:solidFill>
                  <a:schemeClr val="bg1"/>
                </a:solidFill>
              </a:rPr>
              <a:t>recursion</a:t>
            </a:r>
            <a:r>
              <a:rPr lang="en-US" dirty="0" smtClean="0">
                <a:solidFill>
                  <a:schemeClr val="bg1"/>
                </a:solidFill>
              </a:rPr>
              <a:t>,</a:t>
            </a:r>
            <a:endParaRPr lang="en-US" dirty="0">
              <a:solidFill>
                <a:schemeClr val="bg1"/>
              </a:solidFill>
            </a:endParaRPr>
          </a:p>
          <a:p>
            <a:pPr marL="0" indent="0">
              <a:buNone/>
            </a:pPr>
            <a:r>
              <a:rPr lang="en-US" b="1" dirty="0">
                <a:solidFill>
                  <a:srgbClr val="FFFF00"/>
                </a:solidFill>
              </a:rPr>
              <a:t>Concurrency- oriented </a:t>
            </a:r>
          </a:p>
          <a:p>
            <a:pPr marL="457200" lvl="1" indent="0">
              <a:buNone/>
            </a:pPr>
            <a:r>
              <a:rPr lang="en-US" dirty="0" smtClean="0">
                <a:solidFill>
                  <a:schemeClr val="bg1"/>
                </a:solidFill>
              </a:rPr>
              <a:t>Different model of the world</a:t>
            </a:r>
          </a:p>
          <a:p>
            <a:pPr marL="0" indent="0">
              <a:buNone/>
            </a:pPr>
            <a:r>
              <a:rPr lang="en-US" b="1" dirty="0">
                <a:solidFill>
                  <a:srgbClr val="FFFF00"/>
                </a:solidFill>
              </a:rPr>
              <a:t>Prolog roots</a:t>
            </a:r>
          </a:p>
          <a:p>
            <a:pPr marL="457200" lvl="1" indent="0">
              <a:buNone/>
            </a:pPr>
            <a:r>
              <a:rPr lang="en-US" dirty="0" smtClean="0">
                <a:solidFill>
                  <a:schemeClr val="bg1"/>
                </a:solidFill>
              </a:rPr>
              <a:t>Pattern matching</a:t>
            </a:r>
          </a:p>
        </p:txBody>
      </p:sp>
    </p:spTree>
    <p:extLst>
      <p:ext uri="{BB962C8B-B14F-4D97-AF65-F5344CB8AC3E}">
        <p14:creationId xmlns:p14="http://schemas.microsoft.com/office/powerpoint/2010/main" val="2575087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File:Diavox 1975 bei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352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2475681"/>
            <a:ext cx="1730538" cy="1200329"/>
          </a:xfrm>
          <a:prstGeom prst="rect">
            <a:avLst/>
          </a:prstGeom>
          <a:noFill/>
        </p:spPr>
        <p:txBody>
          <a:bodyPr wrap="none" rtlCol="0">
            <a:spAutoFit/>
          </a:bodyPr>
          <a:lstStyle/>
          <a:p>
            <a:r>
              <a:rPr lang="en-US" sz="7200" b="1" dirty="0" smtClean="0"/>
              <a:t>OTP</a:t>
            </a:r>
            <a:endParaRPr lang="en-US" sz="7200" b="1" dirty="0"/>
          </a:p>
        </p:txBody>
      </p:sp>
    </p:spTree>
    <p:extLst>
      <p:ext uri="{BB962C8B-B14F-4D97-AF65-F5344CB8AC3E}">
        <p14:creationId xmlns:p14="http://schemas.microsoft.com/office/powerpoint/2010/main" val="2436195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
            <a:ext cx="8229600" cy="1143000"/>
          </a:xfrm>
        </p:spPr>
        <p:txBody>
          <a:bodyPr/>
          <a:lstStyle/>
          <a:p>
            <a:r>
              <a:rPr lang="en-US" dirty="0" smtClean="0">
                <a:solidFill>
                  <a:schemeClr val="bg1"/>
                </a:solidFill>
              </a:rPr>
              <a:t>OTP</a:t>
            </a:r>
            <a:endParaRPr lang="en-US"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9051" y="0"/>
            <a:ext cx="10293433" cy="6858000"/>
          </a:xfrm>
          <a:prstGeom prst="rect">
            <a:avLst/>
          </a:prstGeom>
        </p:spPr>
      </p:pic>
    </p:spTree>
    <p:extLst>
      <p:ext uri="{BB962C8B-B14F-4D97-AF65-F5344CB8AC3E}">
        <p14:creationId xmlns:p14="http://schemas.microsoft.com/office/powerpoint/2010/main" val="1254519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52400" y="6096000"/>
            <a:ext cx="8839200" cy="685800"/>
          </a:xfrm>
        </p:spPr>
        <p:txBody>
          <a:bodyPr>
            <a:noAutofit/>
          </a:bodyPr>
          <a:lstStyle/>
          <a:p>
            <a:pPr algn="l"/>
            <a:r>
              <a:rPr lang="en-US" sz="3200" dirty="0" smtClean="0">
                <a:solidFill>
                  <a:schemeClr val="bg1">
                    <a:lumMod val="65000"/>
                  </a:schemeClr>
                </a:solidFill>
              </a:rPr>
              <a:t>Erlang in less than 140 characters</a:t>
            </a:r>
            <a:endParaRPr lang="en-US" sz="3200" dirty="0">
              <a:solidFill>
                <a:schemeClr val="bg1">
                  <a:lumMod val="65000"/>
                </a:schemeClr>
              </a:solidFill>
            </a:endParaRPr>
          </a:p>
        </p:txBody>
      </p:sp>
      <p:sp>
        <p:nvSpPr>
          <p:cNvPr id="2" name="Rectangle 1"/>
          <p:cNvSpPr/>
          <p:nvPr/>
        </p:nvSpPr>
        <p:spPr>
          <a:xfrm>
            <a:off x="762000" y="894873"/>
            <a:ext cx="7620000" cy="4062651"/>
          </a:xfrm>
          <a:prstGeom prst="rect">
            <a:avLst/>
          </a:prstGeom>
        </p:spPr>
        <p:txBody>
          <a:bodyPr wrap="square">
            <a:spAutoFit/>
          </a:bodyPr>
          <a:lstStyle/>
          <a:p>
            <a:pPr lvl="1" algn="ctr" fontAlgn="base"/>
            <a:r>
              <a:rPr lang="en-US" sz="4800" dirty="0">
                <a:solidFill>
                  <a:schemeClr val="bg1">
                    <a:lumMod val="75000"/>
                  </a:schemeClr>
                </a:solidFill>
              </a:rPr>
              <a:t>Erlang is </a:t>
            </a:r>
            <a:r>
              <a:rPr lang="en-US" sz="4800" b="1" dirty="0">
                <a:solidFill>
                  <a:schemeClr val="bg1"/>
                </a:solidFill>
              </a:rPr>
              <a:t>open</a:t>
            </a:r>
            <a:r>
              <a:rPr lang="en-US" sz="4800" dirty="0">
                <a:solidFill>
                  <a:schemeClr val="bg1">
                    <a:lumMod val="75000"/>
                  </a:schemeClr>
                </a:solidFill>
              </a:rPr>
              <a:t>, </a:t>
            </a:r>
            <a:r>
              <a:rPr lang="en-US" sz="4800" b="1" dirty="0">
                <a:solidFill>
                  <a:schemeClr val="bg1"/>
                </a:solidFill>
              </a:rPr>
              <a:t>proven</a:t>
            </a:r>
            <a:r>
              <a:rPr lang="en-US" sz="4800" dirty="0">
                <a:solidFill>
                  <a:schemeClr val="bg1"/>
                </a:solidFill>
              </a:rPr>
              <a:t> </a:t>
            </a:r>
            <a:r>
              <a:rPr lang="en-US" sz="4800" dirty="0">
                <a:solidFill>
                  <a:schemeClr val="bg1">
                    <a:lumMod val="75000"/>
                  </a:schemeClr>
                </a:solidFill>
              </a:rPr>
              <a:t>and</a:t>
            </a:r>
            <a:r>
              <a:rPr lang="en-US" sz="4800" dirty="0">
                <a:solidFill>
                  <a:schemeClr val="bg1"/>
                </a:solidFill>
              </a:rPr>
              <a:t> </a:t>
            </a:r>
            <a:r>
              <a:rPr lang="en-US" sz="4800" b="1" dirty="0">
                <a:solidFill>
                  <a:schemeClr val="bg1"/>
                </a:solidFill>
              </a:rPr>
              <a:t>cross-platform</a:t>
            </a:r>
            <a:r>
              <a:rPr lang="en-US" sz="4800" dirty="0">
                <a:solidFill>
                  <a:schemeClr val="bg1"/>
                </a:solidFill>
              </a:rPr>
              <a:t>.</a:t>
            </a:r>
            <a:r>
              <a:rPr lang="en-US" sz="4800" dirty="0">
                <a:solidFill>
                  <a:schemeClr val="bg1">
                    <a:lumMod val="75000"/>
                  </a:schemeClr>
                </a:solidFill>
              </a:rPr>
              <a:t> </a:t>
            </a:r>
            <a:r>
              <a:rPr lang="en-US" sz="4800" dirty="0" smtClean="0">
                <a:solidFill>
                  <a:schemeClr val="bg1">
                    <a:lumMod val="75000"/>
                  </a:schemeClr>
                </a:solidFill>
              </a:rPr>
              <a:t>It simplifies </a:t>
            </a:r>
            <a:r>
              <a:rPr lang="en-US" sz="4800" dirty="0">
                <a:solidFill>
                  <a:schemeClr val="bg1">
                    <a:lumMod val="75000"/>
                  </a:schemeClr>
                </a:solidFill>
              </a:rPr>
              <a:t>writing </a:t>
            </a:r>
            <a:r>
              <a:rPr lang="en-US" sz="4800" b="1" dirty="0">
                <a:solidFill>
                  <a:schemeClr val="bg1"/>
                </a:solidFill>
              </a:rPr>
              <a:t>reliable</a:t>
            </a:r>
            <a:r>
              <a:rPr lang="en-US" sz="4800" dirty="0">
                <a:solidFill>
                  <a:schemeClr val="bg1">
                    <a:lumMod val="75000"/>
                  </a:schemeClr>
                </a:solidFill>
              </a:rPr>
              <a:t>,</a:t>
            </a:r>
            <a:r>
              <a:rPr lang="en-US" sz="4800" dirty="0">
                <a:solidFill>
                  <a:schemeClr val="bg1"/>
                </a:solidFill>
              </a:rPr>
              <a:t> </a:t>
            </a:r>
            <a:r>
              <a:rPr lang="en-US" sz="4800" b="1" dirty="0">
                <a:solidFill>
                  <a:schemeClr val="bg1"/>
                </a:solidFill>
              </a:rPr>
              <a:t>concurrent</a:t>
            </a:r>
            <a:r>
              <a:rPr lang="en-US" sz="4800" dirty="0">
                <a:solidFill>
                  <a:schemeClr val="bg1">
                    <a:lumMod val="75000"/>
                  </a:schemeClr>
                </a:solidFill>
              </a:rPr>
              <a:t>,</a:t>
            </a:r>
            <a:r>
              <a:rPr lang="en-US" sz="4800" dirty="0">
                <a:solidFill>
                  <a:schemeClr val="bg1"/>
                </a:solidFill>
              </a:rPr>
              <a:t> </a:t>
            </a:r>
            <a:r>
              <a:rPr lang="en-US" sz="4800" b="1" dirty="0">
                <a:solidFill>
                  <a:schemeClr val="bg1"/>
                </a:solidFill>
              </a:rPr>
              <a:t>distributed</a:t>
            </a:r>
            <a:r>
              <a:rPr lang="en-US" sz="4800" dirty="0">
                <a:solidFill>
                  <a:schemeClr val="bg1"/>
                </a:solidFill>
              </a:rPr>
              <a:t> </a:t>
            </a:r>
            <a:r>
              <a:rPr lang="en-US" sz="4800" dirty="0">
                <a:solidFill>
                  <a:schemeClr val="bg1">
                    <a:lumMod val="75000"/>
                  </a:schemeClr>
                </a:solidFill>
              </a:rPr>
              <a:t>systems. </a:t>
            </a:r>
            <a:r>
              <a:rPr lang="en-US" sz="4800" dirty="0" smtClean="0">
                <a:solidFill>
                  <a:schemeClr val="bg1">
                    <a:lumMod val="75000"/>
                  </a:schemeClr>
                </a:solidFill>
              </a:rPr>
              <a:t>Its </a:t>
            </a:r>
            <a:r>
              <a:rPr lang="en-US" sz="4800" b="1" dirty="0" smtClean="0">
                <a:solidFill>
                  <a:schemeClr val="bg1"/>
                </a:solidFill>
              </a:rPr>
              <a:t>pattern matching </a:t>
            </a:r>
            <a:r>
              <a:rPr lang="en-US" sz="4800" dirty="0" smtClean="0">
                <a:solidFill>
                  <a:schemeClr val="bg1">
                    <a:lumMod val="75000"/>
                  </a:schemeClr>
                </a:solidFill>
              </a:rPr>
              <a:t>is </a:t>
            </a:r>
            <a:r>
              <a:rPr lang="en-US" sz="4800" dirty="0" smtClean="0">
                <a:solidFill>
                  <a:schemeClr val="bg1"/>
                </a:solidFill>
              </a:rPr>
              <a:t>FTW.</a:t>
            </a:r>
          </a:p>
          <a:p>
            <a:endParaRPr lang="en-US" dirty="0">
              <a:solidFill>
                <a:schemeClr val="bg1"/>
              </a:solidFill>
            </a:endParaRPr>
          </a:p>
        </p:txBody>
      </p:sp>
    </p:spTree>
    <p:extLst>
      <p:ext uri="{BB962C8B-B14F-4D97-AF65-F5344CB8AC3E}">
        <p14:creationId xmlns:p14="http://schemas.microsoft.com/office/powerpoint/2010/main" val="707794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6634448" cy="3810000"/>
          </a:xfrm>
          <a:prstGeom prst="rect">
            <a:avLst/>
          </a:prstGeom>
          <a:noFill/>
          <a:ln>
            <a:noFill/>
          </a:ln>
          <a:effectLst>
            <a:glow rad="1016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6248400"/>
            <a:ext cx="8686800" cy="523220"/>
          </a:xfrm>
          <a:prstGeom prst="rect">
            <a:avLst/>
          </a:prstGeom>
          <a:noFill/>
        </p:spPr>
        <p:txBody>
          <a:bodyPr wrap="square" rtlCol="0">
            <a:spAutoFit/>
          </a:bodyPr>
          <a:lstStyle/>
          <a:p>
            <a:r>
              <a:rPr lang="en-US" sz="2800" b="1" dirty="0" smtClean="0">
                <a:solidFill>
                  <a:schemeClr val="bg1"/>
                </a:solidFill>
              </a:rPr>
              <a:t>Why -&gt; Erlang is open</a:t>
            </a:r>
            <a:endParaRPr lang="en-US" sz="2800" b="1" dirty="0">
              <a:solidFill>
                <a:schemeClr val="bg1"/>
              </a:solidFill>
            </a:endParaRPr>
          </a:p>
        </p:txBody>
      </p:sp>
      <p:pic>
        <p:nvPicPr>
          <p:cNvPr id="6152" name="Picture 8" descr="http://jasonheath.com/assets/octocat-8a09c64c19fe43f27d26be41ac0912c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09800"/>
            <a:ext cx="2667000"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50302"/>
      </p:ext>
    </p:extLst>
  </p:cSld>
  <p:clrMapOvr>
    <a:masterClrMapping/>
  </p:clrMapOvr>
  <mc:AlternateContent xmlns:mc="http://schemas.openxmlformats.org/markup-compatibility/2006" xmlns:p14="http://schemas.microsoft.com/office/powerpoint/2010/main">
    <mc:Choice Requires="p14">
      <p:transition spd="slow" p14:dur="2000" advTm="2922"/>
    </mc:Choice>
    <mc:Fallback xmlns="">
      <p:transition spd="slow" advTm="2922"/>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1.5|0.3|0.1|0.2"/>
</p:tagLst>
</file>

<file path=ppt/tags/tag3.xml><?xml version="1.0" encoding="utf-8"?>
<p:tagLst xmlns:a="http://schemas.openxmlformats.org/drawingml/2006/main" xmlns:r="http://schemas.openxmlformats.org/officeDocument/2006/relationships" xmlns:p="http://schemas.openxmlformats.org/presentationml/2006/main">
  <p:tag name="TIMING" val="|23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13774</TotalTime>
  <Words>1638</Words>
  <Application>Microsoft Office PowerPoint</Application>
  <PresentationFormat>On-screen Show (4:3)</PresentationFormat>
  <Paragraphs>298</Paragraphs>
  <Slides>28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Consolas</vt:lpstr>
      <vt:lpstr>Office Theme</vt:lpstr>
      <vt:lpstr>PowerPoint Presentation</vt:lpstr>
      <vt:lpstr>PowerPoint Presentation</vt:lpstr>
      <vt:lpstr>PowerPoint Presentation</vt:lpstr>
      <vt:lpstr>What’s Erlang?</vt:lpstr>
      <vt:lpstr>Erlang (the Language)</vt:lpstr>
      <vt:lpstr>PowerPoint Presentation</vt:lpstr>
      <vt:lpstr>OTP</vt:lpstr>
      <vt:lpstr>Erlang in less than 140 characters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Erlang</dc:title>
  <dc:creator>bryanhunter</dc:creator>
  <cp:lastModifiedBy>Bryan Hunter</cp:lastModifiedBy>
  <cp:revision>229</cp:revision>
  <cp:lastPrinted>2011-12-03T14:24:35Z</cp:lastPrinted>
  <dcterms:created xsi:type="dcterms:W3CDTF">2011-05-26T06:17:56Z</dcterms:created>
  <dcterms:modified xsi:type="dcterms:W3CDTF">2013-02-27T17:14:22Z</dcterms:modified>
</cp:coreProperties>
</file>